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300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524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0379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2138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0241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8531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4255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6012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366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540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338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402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537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246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357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915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9667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2DBC6F8-A3DF-4013-8A2F-0B5F6AFEC511}" type="datetimeFigureOut">
              <a:rPr lang="en-IN" smtClean="0"/>
              <a:t>05-26-2026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AF94C-58C4-41B9-919B-D3815F461A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72270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417E5-8784-729A-11C9-92DA6B6ED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2129588"/>
          </a:xfrm>
        </p:spPr>
        <p:txBody>
          <a:bodyPr/>
          <a:lstStyle/>
          <a:p>
            <a:pPr algn="ctr"/>
            <a:r>
              <a:rPr lang="en-US" dirty="0" err="1"/>
              <a:t>তুলনামূলক</a:t>
            </a:r>
            <a:r>
              <a:rPr lang="en-US" dirty="0"/>
              <a:t> </a:t>
            </a:r>
            <a:r>
              <a:rPr lang="en-US" dirty="0" err="1"/>
              <a:t>সাহিত্য</a:t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103AA-B3D1-157C-F64E-FD59892A1D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823411"/>
            <a:ext cx="8825658" cy="3433010"/>
          </a:xfrm>
          <a:solidFill>
            <a:schemeClr val="accent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algn="ctr"/>
            <a:r>
              <a:rPr lang="en-US" sz="4800" dirty="0" err="1"/>
              <a:t>CourSe</a:t>
            </a:r>
            <a:r>
              <a:rPr lang="en-US" sz="4800" dirty="0"/>
              <a:t> Name:</a:t>
            </a:r>
            <a:r>
              <a:rPr lang="en-US" sz="4000" dirty="0"/>
              <a:t> </a:t>
            </a:r>
          </a:p>
          <a:p>
            <a:pPr algn="ctr"/>
            <a:r>
              <a:rPr lang="en-US" sz="4800" dirty="0" err="1"/>
              <a:t>তুলনামূলক</a:t>
            </a:r>
            <a:r>
              <a:rPr lang="en-US" sz="4800" dirty="0"/>
              <a:t> </a:t>
            </a:r>
            <a:r>
              <a:rPr lang="en-US" sz="4800" dirty="0" err="1"/>
              <a:t>ভাৰতীয়</a:t>
            </a:r>
            <a:r>
              <a:rPr lang="en-US" sz="4800" dirty="0"/>
              <a:t> </a:t>
            </a:r>
            <a:r>
              <a:rPr lang="en-US" sz="4800" dirty="0" err="1"/>
              <a:t>সাহিত্য</a:t>
            </a:r>
            <a:r>
              <a:rPr lang="en-US" sz="4000" dirty="0"/>
              <a:t> (Comparative Indian literature)</a:t>
            </a:r>
          </a:p>
          <a:p>
            <a:pPr algn="ctr"/>
            <a:r>
              <a:rPr lang="en-US" sz="4000" dirty="0"/>
              <a:t>FYUGP 6</a:t>
            </a:r>
            <a:r>
              <a:rPr lang="en-US" sz="4000" baseline="30000" dirty="0"/>
              <a:t>th</a:t>
            </a:r>
            <a:r>
              <a:rPr lang="en-US" sz="4000" dirty="0"/>
              <a:t> Sem Major &amp; Minor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61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5544C-6CA1-6D17-F786-CD414B2E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তুলনামূলক</a:t>
            </a:r>
            <a:r>
              <a:rPr lang="en-US" dirty="0"/>
              <a:t> </a:t>
            </a:r>
            <a:r>
              <a:rPr lang="en-US" dirty="0" err="1"/>
              <a:t>সাহিত্যৰ</a:t>
            </a:r>
            <a:r>
              <a:rPr lang="en-US" dirty="0"/>
              <a:t> </a:t>
            </a:r>
            <a:r>
              <a:rPr lang="en-US" dirty="0" err="1"/>
              <a:t>বিভিন্ন</a:t>
            </a:r>
            <a:r>
              <a:rPr lang="en-US" dirty="0"/>
              <a:t> </a:t>
            </a:r>
            <a:r>
              <a:rPr lang="en-US" dirty="0" err="1"/>
              <a:t>সম্প্ৰদায়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52F78-721E-CF38-0F02-1B308EBC4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41988"/>
            <a:ext cx="8946541" cy="46064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000" dirty="0"/>
              <a:t>(ঘ) </a:t>
            </a:r>
            <a:r>
              <a:rPr lang="en-US" sz="4000" dirty="0" err="1"/>
              <a:t>ৰুছ</a:t>
            </a:r>
            <a:r>
              <a:rPr lang="en-US" sz="4000" dirty="0"/>
              <a:t> </a:t>
            </a:r>
            <a:r>
              <a:rPr lang="en-US" sz="4000" dirty="0" err="1"/>
              <a:t>সম্প্ৰদায়</a:t>
            </a:r>
            <a:endParaRPr lang="en-IN" sz="4000" dirty="0"/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err="1"/>
              <a:t>এই</a:t>
            </a:r>
            <a:r>
              <a:rPr lang="en-US" sz="4000" dirty="0"/>
              <a:t> </a:t>
            </a:r>
            <a:r>
              <a:rPr lang="en-US" sz="4000" dirty="0" err="1"/>
              <a:t>সম্প্ৰদায়ে</a:t>
            </a:r>
            <a:r>
              <a:rPr lang="en-US" sz="4000" dirty="0"/>
              <a:t> </a:t>
            </a:r>
            <a:r>
              <a:rPr lang="en-US" sz="4000" dirty="0" err="1"/>
              <a:t>বিচাৰিছিল</a:t>
            </a:r>
            <a:r>
              <a:rPr lang="en-US" sz="4000" dirty="0"/>
              <a:t> </a:t>
            </a:r>
            <a:r>
              <a:rPr lang="en-US" sz="4000" dirty="0" err="1"/>
              <a:t>যে</a:t>
            </a:r>
            <a:r>
              <a:rPr lang="en-US" sz="4000" dirty="0"/>
              <a:t> </a:t>
            </a:r>
            <a:r>
              <a:rPr lang="en-US" sz="4000" dirty="0" err="1"/>
              <a:t>তুলনামূলক</a:t>
            </a:r>
            <a:r>
              <a:rPr lang="en-US" sz="4000" dirty="0"/>
              <a:t> </a:t>
            </a:r>
            <a:r>
              <a:rPr lang="en-US" sz="4000" dirty="0" err="1"/>
              <a:t>সাহিত্যৰ</a:t>
            </a:r>
            <a:r>
              <a:rPr lang="en-US" sz="4000" dirty="0"/>
              <a:t> </a:t>
            </a:r>
            <a:r>
              <a:rPr lang="en-US" sz="4000" dirty="0" err="1"/>
              <a:t>অধ্যয়ন</a:t>
            </a:r>
            <a:r>
              <a:rPr lang="en-US" sz="4000" dirty="0"/>
              <a:t> </a:t>
            </a:r>
            <a:r>
              <a:rPr lang="en-US" sz="4000" dirty="0" err="1"/>
              <a:t>ক্ষেত্ৰই</a:t>
            </a:r>
            <a:r>
              <a:rPr lang="en-US" sz="4000" dirty="0"/>
              <a:t> </a:t>
            </a:r>
            <a:r>
              <a:rPr lang="en-US" sz="4000" dirty="0" err="1"/>
              <a:t>সাহিত্যৰ</a:t>
            </a:r>
            <a:r>
              <a:rPr lang="en-US" sz="4000" dirty="0"/>
              <a:t> </a:t>
            </a:r>
            <a:r>
              <a:rPr lang="en-US" sz="4000" dirty="0" err="1"/>
              <a:t>তুলনা</a:t>
            </a:r>
            <a:r>
              <a:rPr lang="en-US" sz="4000" dirty="0"/>
              <a:t> </a:t>
            </a:r>
            <a:r>
              <a:rPr lang="en-US" sz="4000" dirty="0" err="1"/>
              <a:t>সামাজিক</a:t>
            </a:r>
            <a:r>
              <a:rPr lang="en-US" sz="4000" dirty="0"/>
              <a:t> </a:t>
            </a:r>
            <a:r>
              <a:rPr lang="en-US" sz="4000" dirty="0" err="1"/>
              <a:t>আৰু</a:t>
            </a:r>
            <a:r>
              <a:rPr lang="en-US" sz="4000" dirty="0"/>
              <a:t> </a:t>
            </a:r>
            <a:r>
              <a:rPr lang="en-US" sz="4000" dirty="0" err="1"/>
              <a:t>ঐতিহাসিক</a:t>
            </a:r>
            <a:r>
              <a:rPr lang="en-US" sz="4000" dirty="0"/>
              <a:t> </a:t>
            </a:r>
            <a:r>
              <a:rPr lang="en-US" sz="4000" dirty="0" err="1"/>
              <a:t>পৃষ্ঠভূমিৰ</a:t>
            </a:r>
            <a:r>
              <a:rPr lang="en-US" sz="4000" dirty="0"/>
              <a:t> </a:t>
            </a:r>
            <a:r>
              <a:rPr lang="en-US" sz="4000" dirty="0" err="1"/>
              <a:t>সৈতে</a:t>
            </a:r>
            <a:r>
              <a:rPr lang="en-US" sz="4000" dirty="0"/>
              <a:t> </a:t>
            </a:r>
            <a:r>
              <a:rPr lang="en-US" sz="4000" dirty="0" err="1"/>
              <a:t>ওতঃপ্ৰোত</a:t>
            </a:r>
            <a:r>
              <a:rPr lang="en-US" sz="4000" dirty="0"/>
              <a:t> </a:t>
            </a:r>
            <a:r>
              <a:rPr lang="en-US" sz="4000" dirty="0" err="1"/>
              <a:t>সম্পৰ্ক</a:t>
            </a:r>
            <a:r>
              <a:rPr lang="en-US" sz="4000" dirty="0"/>
              <a:t> </a:t>
            </a:r>
            <a:r>
              <a:rPr lang="en-US" sz="4000" dirty="0" err="1"/>
              <a:t>স্থাপন</a:t>
            </a:r>
            <a:r>
              <a:rPr lang="en-US" sz="4000" dirty="0"/>
              <a:t> </a:t>
            </a:r>
            <a:r>
              <a:rPr lang="en-US" sz="4000" dirty="0" err="1"/>
              <a:t>কৰিব</a:t>
            </a:r>
            <a:r>
              <a:rPr lang="en-US" sz="4000" dirty="0"/>
              <a:t> </a:t>
            </a:r>
            <a:r>
              <a:rPr lang="en-US" sz="4000" dirty="0" err="1"/>
              <a:t>লাগে</a:t>
            </a:r>
            <a:r>
              <a:rPr lang="en-US" sz="4000" dirty="0"/>
              <a:t>৷</a:t>
            </a:r>
            <a:endParaRPr lang="en-IN" sz="4000" dirty="0"/>
          </a:p>
          <a:p>
            <a:pPr marL="0" indent="0">
              <a:buNone/>
            </a:pPr>
            <a:r>
              <a:rPr lang="en-US" sz="4000" dirty="0"/>
              <a:t>(ঙ) </a:t>
            </a:r>
            <a:r>
              <a:rPr lang="en-US" sz="4000" dirty="0" err="1"/>
              <a:t>কানাডিয়ান</a:t>
            </a:r>
            <a:r>
              <a:rPr lang="en-US" sz="4000" dirty="0"/>
              <a:t> </a:t>
            </a:r>
            <a:r>
              <a:rPr lang="en-US" sz="4000" dirty="0" err="1"/>
              <a:t>সম্প্ৰদায়</a:t>
            </a:r>
            <a:endParaRPr lang="en-IN" sz="4000" dirty="0"/>
          </a:p>
          <a:p>
            <a:pPr marL="0" indent="0" algn="just">
              <a:buNone/>
            </a:pPr>
            <a:r>
              <a:rPr lang="en-US" sz="4000" dirty="0"/>
              <a:t>	১৯৬১-৬২ </a:t>
            </a:r>
            <a:r>
              <a:rPr lang="en-US" sz="4000" dirty="0" err="1"/>
              <a:t>চনত</a:t>
            </a:r>
            <a:r>
              <a:rPr lang="en-US" sz="4000" dirty="0"/>
              <a:t> </a:t>
            </a:r>
            <a:r>
              <a:rPr lang="en-US" sz="4000" dirty="0" err="1"/>
              <a:t>কানাডাৰ</a:t>
            </a:r>
            <a:r>
              <a:rPr lang="en-US" sz="4000" dirty="0"/>
              <a:t> </a:t>
            </a:r>
            <a:r>
              <a:rPr lang="en-US" sz="4000" dirty="0" err="1"/>
              <a:t>এলবাৰ্টা</a:t>
            </a:r>
            <a:r>
              <a:rPr lang="en-US" sz="4000" dirty="0"/>
              <a:t> </a:t>
            </a:r>
            <a:r>
              <a:rPr lang="en-US" sz="4000" dirty="0" err="1"/>
              <a:t>বিশ্ববিদ্যালয়ত</a:t>
            </a:r>
            <a:r>
              <a:rPr lang="en-US" sz="4000" dirty="0"/>
              <a:t> </a:t>
            </a:r>
            <a:r>
              <a:rPr lang="en-US" sz="4000" dirty="0" err="1"/>
              <a:t>তুলনামূলক</a:t>
            </a:r>
            <a:r>
              <a:rPr lang="en-US" sz="4000" dirty="0"/>
              <a:t> </a:t>
            </a:r>
            <a:r>
              <a:rPr lang="en-US" sz="4000" dirty="0" err="1"/>
              <a:t>সাহিত্যৰ</a:t>
            </a:r>
            <a:r>
              <a:rPr lang="en-US" sz="4000" dirty="0"/>
              <a:t> </a:t>
            </a:r>
            <a:r>
              <a:rPr lang="en-US" sz="4000" dirty="0" err="1"/>
              <a:t>স্বতন্ত্ৰ</a:t>
            </a:r>
            <a:r>
              <a:rPr lang="en-US" sz="4000" dirty="0"/>
              <a:t> </a:t>
            </a:r>
            <a:r>
              <a:rPr lang="en-US" sz="4000" dirty="0" err="1"/>
              <a:t>বিভাগ</a:t>
            </a:r>
            <a:r>
              <a:rPr lang="en-US" sz="4000" dirty="0"/>
              <a:t> </a:t>
            </a:r>
            <a:r>
              <a:rPr lang="en-US" sz="4000" dirty="0" err="1"/>
              <a:t>খোলা</a:t>
            </a:r>
            <a:r>
              <a:rPr lang="en-US" sz="4000" dirty="0"/>
              <a:t> </a:t>
            </a:r>
            <a:r>
              <a:rPr lang="en-US" sz="4000" dirty="0" err="1"/>
              <a:t>হয়</a:t>
            </a:r>
            <a:r>
              <a:rPr lang="en-US" sz="4000" dirty="0"/>
              <a:t>৷ </a:t>
            </a:r>
            <a:r>
              <a:rPr lang="en-US" sz="4000" dirty="0" err="1"/>
              <a:t>ইংৰাজী</a:t>
            </a:r>
            <a:r>
              <a:rPr lang="en-US" sz="4000" dirty="0"/>
              <a:t> </a:t>
            </a:r>
            <a:r>
              <a:rPr lang="en-US" sz="4000" dirty="0" err="1"/>
              <a:t>আৰু</a:t>
            </a:r>
            <a:r>
              <a:rPr lang="en-US" sz="4000" dirty="0"/>
              <a:t> </a:t>
            </a:r>
            <a:r>
              <a:rPr lang="en-US" sz="4000" dirty="0" err="1"/>
              <a:t>ফৰাছী</a:t>
            </a:r>
            <a:r>
              <a:rPr lang="en-US" sz="4000" dirty="0"/>
              <a:t> </a:t>
            </a:r>
            <a:r>
              <a:rPr lang="en-US" sz="4000" dirty="0" err="1"/>
              <a:t>উভয়</a:t>
            </a:r>
            <a:r>
              <a:rPr lang="en-US" sz="4000" dirty="0"/>
              <a:t> </a:t>
            </a:r>
            <a:r>
              <a:rPr lang="en-US" sz="4000" dirty="0" err="1"/>
              <a:t>ভাষাৰ</a:t>
            </a:r>
            <a:r>
              <a:rPr lang="en-US" sz="4000" dirty="0"/>
              <a:t> </a:t>
            </a:r>
            <a:r>
              <a:rPr lang="en-US" sz="4000" dirty="0" err="1"/>
              <a:t>মাজত</a:t>
            </a:r>
            <a:r>
              <a:rPr lang="en-US" sz="4000" dirty="0"/>
              <a:t> </a:t>
            </a:r>
            <a:r>
              <a:rPr lang="en-US" sz="4000" dirty="0" err="1"/>
              <a:t>যোগসূত্ৰ</a:t>
            </a:r>
            <a:r>
              <a:rPr lang="en-US" sz="4000" dirty="0"/>
              <a:t> </a:t>
            </a:r>
            <a:r>
              <a:rPr lang="en-US" sz="4000" dirty="0" err="1"/>
              <a:t>স্থাপন</a:t>
            </a:r>
            <a:r>
              <a:rPr lang="en-US" sz="4000" dirty="0"/>
              <a:t> </a:t>
            </a:r>
            <a:r>
              <a:rPr lang="en-US" sz="4000" dirty="0" err="1"/>
              <a:t>কৰি</a:t>
            </a:r>
            <a:r>
              <a:rPr lang="en-US" sz="4000" dirty="0"/>
              <a:t> </a:t>
            </a:r>
            <a:r>
              <a:rPr lang="en-US" sz="4000" dirty="0" err="1"/>
              <a:t>একে</a:t>
            </a:r>
            <a:r>
              <a:rPr lang="en-US" sz="4000" dirty="0"/>
              <a:t> </a:t>
            </a:r>
            <a:r>
              <a:rPr lang="en-US" sz="4000" dirty="0" err="1"/>
              <a:t>জাতীয়</a:t>
            </a:r>
            <a:r>
              <a:rPr lang="en-US" sz="4000" dirty="0"/>
              <a:t> </a:t>
            </a:r>
            <a:r>
              <a:rPr lang="en-US" sz="4000" dirty="0" err="1"/>
              <a:t>অনুভৱ</a:t>
            </a:r>
            <a:r>
              <a:rPr lang="en-US" sz="4000" dirty="0"/>
              <a:t> </a:t>
            </a:r>
            <a:r>
              <a:rPr lang="en-US" sz="4000" dirty="0" err="1"/>
              <a:t>আৰু</a:t>
            </a:r>
            <a:r>
              <a:rPr lang="en-US" sz="4000" dirty="0"/>
              <a:t> </a:t>
            </a:r>
            <a:r>
              <a:rPr lang="en-US" sz="4000" dirty="0" err="1"/>
              <a:t>আত্ম</a:t>
            </a:r>
            <a:r>
              <a:rPr lang="en-US" sz="4000" dirty="0"/>
              <a:t> </a:t>
            </a:r>
            <a:r>
              <a:rPr lang="en-US" sz="4000" dirty="0" err="1"/>
              <a:t>পৰিচয়ৰ</a:t>
            </a:r>
            <a:r>
              <a:rPr lang="en-US" sz="4000" dirty="0"/>
              <a:t> </a:t>
            </a:r>
            <a:r>
              <a:rPr lang="en-US" sz="4000" dirty="0" err="1"/>
              <a:t>মাজেদি</a:t>
            </a:r>
            <a:r>
              <a:rPr lang="en-US" sz="4000" dirty="0"/>
              <a:t> </a:t>
            </a:r>
            <a:r>
              <a:rPr lang="en-US" sz="4000" dirty="0" err="1"/>
              <a:t>এই</a:t>
            </a:r>
            <a:r>
              <a:rPr lang="en-US" sz="4000" dirty="0"/>
              <a:t> </a:t>
            </a:r>
            <a:r>
              <a:rPr lang="en-US" sz="4000" dirty="0" err="1"/>
              <a:t>সম্প্ৰদায়ে</a:t>
            </a:r>
            <a:r>
              <a:rPr lang="en-US" sz="4000" dirty="0"/>
              <a:t> </a:t>
            </a:r>
            <a:r>
              <a:rPr lang="en-US" sz="4000" dirty="0" err="1"/>
              <a:t>নতুন</a:t>
            </a:r>
            <a:r>
              <a:rPr lang="en-US" sz="4000" dirty="0"/>
              <a:t> </a:t>
            </a:r>
            <a:r>
              <a:rPr lang="en-US" sz="4000" dirty="0" err="1"/>
              <a:t>নতুন</a:t>
            </a:r>
            <a:r>
              <a:rPr lang="en-US" sz="4000" dirty="0"/>
              <a:t> </a:t>
            </a:r>
            <a:r>
              <a:rPr lang="en-US" sz="4000" dirty="0" err="1"/>
              <a:t>পৰীক্ষা-নিৰীক্ষাৰ</a:t>
            </a:r>
            <a:r>
              <a:rPr lang="en-US" sz="4000" dirty="0"/>
              <a:t> </a:t>
            </a:r>
            <a:r>
              <a:rPr lang="en-US" sz="4000" dirty="0" err="1"/>
              <a:t>মাজেদি</a:t>
            </a:r>
            <a:r>
              <a:rPr lang="en-US" sz="4000" dirty="0"/>
              <a:t> </a:t>
            </a:r>
            <a:r>
              <a:rPr lang="en-US" sz="4000" dirty="0" err="1"/>
              <a:t>তুলনামূলক</a:t>
            </a:r>
            <a:r>
              <a:rPr lang="en-US" sz="4000" dirty="0"/>
              <a:t> </a:t>
            </a:r>
            <a:r>
              <a:rPr lang="en-US" sz="4000" dirty="0" err="1"/>
              <a:t>সাহিত্যৰ</a:t>
            </a:r>
            <a:r>
              <a:rPr lang="en-US" sz="4000" dirty="0"/>
              <a:t> </a:t>
            </a:r>
            <a:r>
              <a:rPr lang="en-US" sz="4000" dirty="0" err="1"/>
              <a:t>অধ্যয়নত</a:t>
            </a:r>
            <a:r>
              <a:rPr lang="en-US" sz="4000" dirty="0"/>
              <a:t> </a:t>
            </a:r>
            <a:r>
              <a:rPr lang="en-US" sz="4000" dirty="0" err="1"/>
              <a:t>অগ্ৰসৰ</a:t>
            </a:r>
            <a:r>
              <a:rPr lang="en-US" sz="4000" dirty="0"/>
              <a:t> </a:t>
            </a:r>
            <a:r>
              <a:rPr lang="en-US" sz="4000" dirty="0" err="1"/>
              <a:t>হৈছে</a:t>
            </a:r>
            <a:r>
              <a:rPr lang="en-US" sz="4000" dirty="0"/>
              <a:t>৷</a:t>
            </a:r>
            <a:endParaRPr lang="en-IN" sz="4000" dirty="0"/>
          </a:p>
          <a:p>
            <a:pPr marL="0" indent="0">
              <a:buNone/>
            </a:pPr>
            <a:r>
              <a:rPr lang="en-US" sz="4000" dirty="0"/>
              <a:t>(চ) </a:t>
            </a:r>
            <a:r>
              <a:rPr lang="en-US" sz="4000" dirty="0" err="1"/>
              <a:t>ভাৰতীয়</a:t>
            </a:r>
            <a:r>
              <a:rPr lang="en-US" sz="4000" dirty="0"/>
              <a:t> </a:t>
            </a:r>
            <a:r>
              <a:rPr lang="en-US" sz="4000" dirty="0" err="1"/>
              <a:t>সম্প্ৰদায়</a:t>
            </a:r>
            <a:endParaRPr lang="en-IN" sz="4000" dirty="0"/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err="1"/>
              <a:t>তুলনামূলক</a:t>
            </a:r>
            <a:r>
              <a:rPr lang="en-US" sz="4000" dirty="0"/>
              <a:t> </a:t>
            </a:r>
            <a:r>
              <a:rPr lang="en-US" sz="4000" dirty="0" err="1"/>
              <a:t>অধ্যয়নৰ</a:t>
            </a:r>
            <a:r>
              <a:rPr lang="en-US" sz="4000" dirty="0"/>
              <a:t> </a:t>
            </a:r>
            <a:r>
              <a:rPr lang="en-US" sz="4000" dirty="0" err="1"/>
              <a:t>চেতনা</a:t>
            </a:r>
            <a:r>
              <a:rPr lang="en-US" sz="4000" dirty="0"/>
              <a:t> </a:t>
            </a:r>
            <a:r>
              <a:rPr lang="en-US" sz="4000" dirty="0" err="1"/>
              <a:t>ভাৰতীয়</a:t>
            </a:r>
            <a:r>
              <a:rPr lang="en-US" sz="4000" dirty="0"/>
              <a:t> </a:t>
            </a:r>
            <a:r>
              <a:rPr lang="en-US" sz="4000" dirty="0" err="1"/>
              <a:t>সাহিত্যলৈ</a:t>
            </a:r>
            <a:r>
              <a:rPr lang="en-US" sz="4000" dirty="0"/>
              <a:t> </a:t>
            </a:r>
            <a:r>
              <a:rPr lang="en-US" sz="4000" dirty="0" err="1"/>
              <a:t>প্ৰৱাহিত</a:t>
            </a:r>
            <a:r>
              <a:rPr lang="en-US" sz="4000" dirty="0"/>
              <a:t> </a:t>
            </a:r>
            <a:r>
              <a:rPr lang="en-US" sz="4000" dirty="0" err="1"/>
              <a:t>হোৱাৰে</a:t>
            </a:r>
            <a:r>
              <a:rPr lang="en-US" sz="4000" dirty="0"/>
              <a:t> </a:t>
            </a:r>
            <a:r>
              <a:rPr lang="en-US" sz="4000" dirty="0" err="1"/>
              <a:t>পৰা</a:t>
            </a:r>
            <a:r>
              <a:rPr lang="en-US" sz="4000" dirty="0"/>
              <a:t> </a:t>
            </a:r>
            <a:r>
              <a:rPr lang="en-US" sz="4000" dirty="0" err="1"/>
              <a:t>ভাৰতীয়</a:t>
            </a:r>
            <a:r>
              <a:rPr lang="en-US" sz="4000" dirty="0"/>
              <a:t> </a:t>
            </a:r>
            <a:r>
              <a:rPr lang="en-US" sz="4000" dirty="0" err="1"/>
              <a:t>প্ৰেক্ষাপটত</a:t>
            </a:r>
            <a:r>
              <a:rPr lang="en-US" sz="4000" dirty="0"/>
              <a:t> </a:t>
            </a:r>
            <a:r>
              <a:rPr lang="en-US" sz="4000" dirty="0" err="1"/>
              <a:t>নতুন</a:t>
            </a:r>
            <a:r>
              <a:rPr lang="en-US" sz="4000" dirty="0"/>
              <a:t> </a:t>
            </a:r>
            <a:r>
              <a:rPr lang="en-US" sz="4000" dirty="0" err="1"/>
              <a:t>ৰূপেৰে</a:t>
            </a:r>
            <a:r>
              <a:rPr lang="en-US" sz="4000" dirty="0"/>
              <a:t> </a:t>
            </a:r>
            <a:r>
              <a:rPr lang="en-US" sz="4000" dirty="0" err="1"/>
              <a:t>ভাৰতীয়</a:t>
            </a:r>
            <a:r>
              <a:rPr lang="en-US" sz="4000" dirty="0"/>
              <a:t> </a:t>
            </a:r>
            <a:r>
              <a:rPr lang="en-US" sz="4000" dirty="0" err="1"/>
              <a:t>সাহিত্যৰ</a:t>
            </a:r>
            <a:r>
              <a:rPr lang="en-US" sz="4000" dirty="0"/>
              <a:t> </a:t>
            </a:r>
            <a:r>
              <a:rPr lang="en-US" sz="4000" dirty="0" err="1"/>
              <a:t>মূল্যায়নৰ</a:t>
            </a:r>
            <a:r>
              <a:rPr lang="en-US" sz="4000" dirty="0"/>
              <a:t> </a:t>
            </a:r>
            <a:r>
              <a:rPr lang="en-US" sz="4000" dirty="0" err="1"/>
              <a:t>দিশ</a:t>
            </a:r>
            <a:r>
              <a:rPr lang="en-US" sz="4000" dirty="0"/>
              <a:t> </a:t>
            </a:r>
            <a:r>
              <a:rPr lang="en-US" sz="4000" dirty="0" err="1"/>
              <a:t>নিৰ্ধাৰিত</a:t>
            </a:r>
            <a:r>
              <a:rPr lang="en-US" sz="4000" dirty="0"/>
              <a:t> </a:t>
            </a:r>
            <a:r>
              <a:rPr lang="en-US" sz="4000" dirty="0" err="1"/>
              <a:t>হ’ল</a:t>
            </a:r>
            <a:r>
              <a:rPr lang="en-US" sz="4000" dirty="0"/>
              <a:t>৷</a:t>
            </a:r>
            <a:endParaRPr lang="en-IN" sz="4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5695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C58A9-E4D7-6B05-E08C-EFD5B7949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সামৰণি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4B331-72C5-D1D4-D307-23CA46B3E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4400" dirty="0" err="1"/>
              <a:t>তুলনামূলক</a:t>
            </a:r>
            <a:r>
              <a:rPr lang="en-US" sz="4400" dirty="0"/>
              <a:t> </a:t>
            </a:r>
            <a:r>
              <a:rPr lang="en-US" sz="4400" dirty="0" err="1"/>
              <a:t>সাহিত্যৰ</a:t>
            </a:r>
            <a:r>
              <a:rPr lang="en-US" sz="4400" dirty="0"/>
              <a:t> </a:t>
            </a:r>
            <a:r>
              <a:rPr lang="en-US" sz="4400" dirty="0" err="1"/>
              <a:t>বিশ্বজুৰি</a:t>
            </a:r>
            <a:r>
              <a:rPr lang="en-US" sz="4400" dirty="0"/>
              <a:t> </a:t>
            </a:r>
            <a:r>
              <a:rPr lang="en-US" sz="4400" dirty="0" err="1"/>
              <a:t>প্ৰচাৰ</a:t>
            </a:r>
            <a:r>
              <a:rPr lang="en-US" sz="4400" dirty="0"/>
              <a:t> </a:t>
            </a:r>
            <a:r>
              <a:rPr lang="en-US" sz="4400" dirty="0" err="1"/>
              <a:t>আৰু</a:t>
            </a:r>
            <a:r>
              <a:rPr lang="en-US" sz="4400" dirty="0"/>
              <a:t> </a:t>
            </a:r>
            <a:r>
              <a:rPr lang="en-US" sz="4400" dirty="0" err="1"/>
              <a:t>প্ৰসাৰে</a:t>
            </a:r>
            <a:r>
              <a:rPr lang="en-US" sz="4400" dirty="0"/>
              <a:t> </a:t>
            </a:r>
            <a:r>
              <a:rPr lang="en-US" sz="4400" dirty="0" err="1"/>
              <a:t>বিশ্বসাহিত্যক</a:t>
            </a:r>
            <a:r>
              <a:rPr lang="en-US" sz="4400" dirty="0"/>
              <a:t> </a:t>
            </a:r>
            <a:r>
              <a:rPr lang="en-US" sz="4400" dirty="0" err="1"/>
              <a:t>পূৰ্বতকৈ</a:t>
            </a:r>
            <a:r>
              <a:rPr lang="en-US" sz="4400" dirty="0"/>
              <a:t> </a:t>
            </a:r>
            <a:r>
              <a:rPr lang="en-US" sz="4400" dirty="0" err="1"/>
              <a:t>সবল</a:t>
            </a:r>
            <a:r>
              <a:rPr lang="en-US" sz="4400" dirty="0"/>
              <a:t> </a:t>
            </a:r>
            <a:r>
              <a:rPr lang="en-US" sz="4400" dirty="0" err="1"/>
              <a:t>ৰূপত</a:t>
            </a:r>
            <a:r>
              <a:rPr lang="en-US" sz="4400" dirty="0"/>
              <a:t> </a:t>
            </a:r>
            <a:r>
              <a:rPr lang="en-US" sz="4400" dirty="0" err="1"/>
              <a:t>প্ৰতিষ্ঠা</a:t>
            </a:r>
            <a:r>
              <a:rPr lang="en-US" sz="4400" dirty="0"/>
              <a:t> </a:t>
            </a:r>
            <a:r>
              <a:rPr lang="en-US" sz="4400" dirty="0" err="1"/>
              <a:t>কৰাত</a:t>
            </a:r>
            <a:r>
              <a:rPr lang="en-US" sz="4400" dirty="0"/>
              <a:t> </a:t>
            </a:r>
            <a:r>
              <a:rPr lang="en-US" sz="4400" dirty="0" err="1"/>
              <a:t>যথেষ্ট</a:t>
            </a:r>
            <a:r>
              <a:rPr lang="en-US" sz="4400" dirty="0"/>
              <a:t> </a:t>
            </a:r>
            <a:r>
              <a:rPr lang="en-US" sz="4400" dirty="0" err="1"/>
              <a:t>বৰঙণি</a:t>
            </a:r>
            <a:r>
              <a:rPr lang="en-US" sz="4400" dirty="0"/>
              <a:t> </a:t>
            </a:r>
            <a:r>
              <a:rPr lang="en-US" sz="4400" dirty="0" err="1"/>
              <a:t>যোগাইছে</a:t>
            </a:r>
            <a:r>
              <a:rPr lang="en-US" sz="4400" dirty="0"/>
              <a:t>৷ </a:t>
            </a:r>
            <a:r>
              <a:rPr lang="en-US" sz="4400" dirty="0" err="1"/>
              <a:t>সাহিত্যৰ</a:t>
            </a:r>
            <a:r>
              <a:rPr lang="en-US" sz="4400" dirty="0"/>
              <a:t> </a:t>
            </a:r>
            <a:r>
              <a:rPr lang="en-US" sz="4400" dirty="0" err="1"/>
              <a:t>প্ৰকৃত</a:t>
            </a:r>
            <a:r>
              <a:rPr lang="en-US" sz="4400" dirty="0"/>
              <a:t> </a:t>
            </a:r>
            <a:r>
              <a:rPr lang="en-US" sz="4400" dirty="0" err="1"/>
              <a:t>মূল্যায়নৰ</a:t>
            </a:r>
            <a:r>
              <a:rPr lang="en-US" sz="4400" dirty="0"/>
              <a:t> </a:t>
            </a:r>
            <a:r>
              <a:rPr lang="en-US" sz="4400" dirty="0" err="1"/>
              <a:t>ক্ষেত্ৰত</a:t>
            </a:r>
            <a:r>
              <a:rPr lang="en-US" sz="4400" dirty="0"/>
              <a:t> </a:t>
            </a:r>
            <a:r>
              <a:rPr lang="en-US" sz="4400" dirty="0" err="1"/>
              <a:t>তুলনামূৱক</a:t>
            </a:r>
            <a:r>
              <a:rPr lang="en-US" sz="4400" dirty="0"/>
              <a:t> </a:t>
            </a:r>
            <a:r>
              <a:rPr lang="en-US" sz="4400" dirty="0" err="1"/>
              <a:t>সাহিত্য</a:t>
            </a:r>
            <a:r>
              <a:rPr lang="en-US" sz="4400" dirty="0"/>
              <a:t> </a:t>
            </a:r>
            <a:r>
              <a:rPr lang="en-US" sz="4400" dirty="0" err="1"/>
              <a:t>অধ্যয়নৰ</a:t>
            </a:r>
            <a:r>
              <a:rPr lang="en-US" sz="4400" dirty="0"/>
              <a:t> </a:t>
            </a:r>
            <a:r>
              <a:rPr lang="en-US" sz="4400" dirty="0" err="1"/>
              <a:t>গুৰুত্ব</a:t>
            </a:r>
            <a:r>
              <a:rPr lang="en-US" sz="4400" dirty="0"/>
              <a:t> </a:t>
            </a:r>
            <a:r>
              <a:rPr lang="en-US" sz="4400" dirty="0" err="1"/>
              <a:t>সৰ্বাধিক</a:t>
            </a:r>
            <a:r>
              <a:rPr lang="en-US" sz="4400" dirty="0"/>
              <a:t> </a:t>
            </a:r>
            <a:r>
              <a:rPr lang="en-US" sz="4400" dirty="0" err="1"/>
              <a:t>আৰু</a:t>
            </a:r>
            <a:r>
              <a:rPr lang="en-US" sz="4400" dirty="0"/>
              <a:t> </a:t>
            </a:r>
            <a:r>
              <a:rPr lang="en-US" sz="4400" dirty="0" err="1"/>
              <a:t>ইয়াৰ</a:t>
            </a:r>
            <a:r>
              <a:rPr lang="en-US" sz="4400" dirty="0"/>
              <a:t> </a:t>
            </a:r>
            <a:r>
              <a:rPr lang="en-US" sz="4400" dirty="0" err="1"/>
              <a:t>বিভিন্ন</a:t>
            </a:r>
            <a:r>
              <a:rPr lang="en-US" sz="4400" dirty="0"/>
              <a:t> </a:t>
            </a:r>
            <a:r>
              <a:rPr lang="en-US" sz="4400" dirty="0" err="1"/>
              <a:t>গৱেষণাৰ</a:t>
            </a:r>
            <a:r>
              <a:rPr lang="en-US" sz="4400" dirty="0"/>
              <a:t> </a:t>
            </a:r>
            <a:r>
              <a:rPr lang="en-US" sz="4400" dirty="0" err="1"/>
              <a:t>যোগেদি</a:t>
            </a:r>
            <a:r>
              <a:rPr lang="en-US" sz="4400" dirty="0"/>
              <a:t> </a:t>
            </a:r>
            <a:r>
              <a:rPr lang="en-US" sz="4400" dirty="0" err="1"/>
              <a:t>পৃথিৱীৰ</a:t>
            </a:r>
            <a:r>
              <a:rPr lang="en-US" sz="4400" dirty="0"/>
              <a:t> </a:t>
            </a:r>
            <a:r>
              <a:rPr lang="en-US" sz="4400" dirty="0" err="1"/>
              <a:t>অন্যান্য</a:t>
            </a:r>
            <a:r>
              <a:rPr lang="en-US" sz="4400" dirty="0"/>
              <a:t> </a:t>
            </a:r>
            <a:r>
              <a:rPr lang="en-US" sz="4400" dirty="0" err="1"/>
              <a:t>দেশৰ</a:t>
            </a:r>
            <a:r>
              <a:rPr lang="en-US" sz="4400" dirty="0"/>
              <a:t> </a:t>
            </a:r>
            <a:r>
              <a:rPr lang="en-US" sz="4400" dirty="0" err="1"/>
              <a:t>সাহিত্যৰ</a:t>
            </a:r>
            <a:r>
              <a:rPr lang="en-US" sz="4400" dirty="0"/>
              <a:t> </a:t>
            </a:r>
            <a:r>
              <a:rPr lang="en-US" sz="4400" dirty="0" err="1"/>
              <a:t>লগতে</a:t>
            </a:r>
            <a:r>
              <a:rPr lang="en-US" sz="4400" dirty="0"/>
              <a:t>  </a:t>
            </a:r>
            <a:r>
              <a:rPr lang="en-US" sz="4400" dirty="0" err="1"/>
              <a:t>ভাৰতীয়</a:t>
            </a:r>
            <a:r>
              <a:rPr lang="en-US" sz="4400" dirty="0"/>
              <a:t> </a:t>
            </a:r>
            <a:r>
              <a:rPr lang="en-US" sz="4400" dirty="0" err="1"/>
              <a:t>সাহিত্যয়ো</a:t>
            </a:r>
            <a:r>
              <a:rPr lang="en-US" sz="4400" dirty="0"/>
              <a:t> </a:t>
            </a:r>
            <a:r>
              <a:rPr lang="en-US" sz="4400" dirty="0" err="1"/>
              <a:t>সমৃদ্ধি</a:t>
            </a:r>
            <a:r>
              <a:rPr lang="en-US" sz="4400" dirty="0"/>
              <a:t> </a:t>
            </a:r>
            <a:r>
              <a:rPr lang="en-US" sz="4400" dirty="0" err="1"/>
              <a:t>লাভ</a:t>
            </a:r>
            <a:r>
              <a:rPr lang="en-US" sz="4400" dirty="0"/>
              <a:t> </a:t>
            </a:r>
            <a:r>
              <a:rPr lang="en-US" sz="4400" dirty="0" err="1"/>
              <a:t>কৰিব</a:t>
            </a:r>
            <a:r>
              <a:rPr lang="en-US" sz="4400" dirty="0"/>
              <a:t> </a:t>
            </a:r>
            <a:r>
              <a:rPr lang="en-US" sz="4400" dirty="0" err="1"/>
              <a:t>বুলি</a:t>
            </a:r>
            <a:r>
              <a:rPr lang="en-US" sz="4400" dirty="0"/>
              <a:t> </a:t>
            </a:r>
            <a:r>
              <a:rPr lang="en-US" sz="4400" dirty="0" err="1"/>
              <a:t>ক’ব</a:t>
            </a:r>
            <a:r>
              <a:rPr lang="en-US" sz="4400" dirty="0"/>
              <a:t> </a:t>
            </a:r>
            <a:r>
              <a:rPr lang="en-US" sz="4400" dirty="0" err="1"/>
              <a:t>পাৰি</a:t>
            </a:r>
            <a:r>
              <a:rPr lang="en-US" sz="4400" dirty="0"/>
              <a:t>৷</a:t>
            </a:r>
            <a:endParaRPr lang="en-IN" sz="4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9864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B0F4B-5A54-CF82-E8E7-8B2F2C49F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তুলনামূলক</a:t>
            </a:r>
            <a:r>
              <a:rPr lang="en-US" dirty="0"/>
              <a:t> </a:t>
            </a:r>
            <a:r>
              <a:rPr lang="en-US" dirty="0" err="1"/>
              <a:t>সাহিত্য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148A6-C6D7-1146-54BA-DF8C982B1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4000" dirty="0" err="1"/>
              <a:t>তুলনামূলক</a:t>
            </a:r>
            <a:r>
              <a:rPr lang="en-US" sz="4000" dirty="0"/>
              <a:t> </a:t>
            </a:r>
            <a:r>
              <a:rPr lang="en-US" sz="4000" dirty="0" err="1"/>
              <a:t>সাহিত্য</a:t>
            </a:r>
            <a:r>
              <a:rPr lang="en-US" sz="4000" dirty="0"/>
              <a:t> </a:t>
            </a:r>
            <a:r>
              <a:rPr lang="en-US" sz="4000" dirty="0" err="1"/>
              <a:t>অভিধাটোৰ</a:t>
            </a:r>
            <a:r>
              <a:rPr lang="en-US" sz="4000" dirty="0"/>
              <a:t> </a:t>
            </a:r>
            <a:r>
              <a:rPr lang="en-US" sz="4000" dirty="0" err="1"/>
              <a:t>বুৎপত্তিগত</a:t>
            </a:r>
            <a:r>
              <a:rPr lang="en-US" sz="4000" dirty="0"/>
              <a:t> </a:t>
            </a:r>
            <a:r>
              <a:rPr lang="en-US" sz="4000" dirty="0" err="1"/>
              <a:t>অৰ্থই</a:t>
            </a:r>
            <a:r>
              <a:rPr lang="en-US" sz="4000" dirty="0"/>
              <a:t> </a:t>
            </a:r>
            <a:r>
              <a:rPr lang="en-US" sz="4000" dirty="0" err="1"/>
              <a:t>তুলনাৰ</a:t>
            </a:r>
            <a:r>
              <a:rPr lang="en-US" sz="4000" dirty="0"/>
              <a:t> </a:t>
            </a:r>
            <a:r>
              <a:rPr lang="en-US" sz="4000" dirty="0" err="1"/>
              <a:t>বাবে</a:t>
            </a:r>
            <a:r>
              <a:rPr lang="en-US" sz="4000" dirty="0"/>
              <a:t> </a:t>
            </a:r>
            <a:r>
              <a:rPr lang="en-US" sz="4000" dirty="0" err="1"/>
              <a:t>গ্ৰহণ</a:t>
            </a:r>
            <a:r>
              <a:rPr lang="en-US" sz="4000" dirty="0"/>
              <a:t> </a:t>
            </a:r>
            <a:r>
              <a:rPr lang="en-US" sz="4000" dirty="0" err="1"/>
              <a:t>কৰা</a:t>
            </a:r>
            <a:r>
              <a:rPr lang="en-US" sz="4000" dirty="0"/>
              <a:t> </a:t>
            </a:r>
            <a:r>
              <a:rPr lang="en-US" sz="4000" dirty="0" err="1"/>
              <a:t>যিকোনো</a:t>
            </a:r>
            <a:r>
              <a:rPr lang="en-US" sz="4000" dirty="0"/>
              <a:t> </a:t>
            </a:r>
            <a:r>
              <a:rPr lang="en-US" sz="4000" dirty="0" err="1"/>
              <a:t>সাহিত্যকে</a:t>
            </a:r>
            <a:r>
              <a:rPr lang="en-US" sz="4000" dirty="0"/>
              <a:t> </a:t>
            </a:r>
            <a:r>
              <a:rPr lang="en-US" sz="4000" dirty="0" err="1"/>
              <a:t>সূচায়</a:t>
            </a:r>
            <a:r>
              <a:rPr lang="en-US" sz="4000" dirty="0"/>
              <a:t>৷ </a:t>
            </a:r>
            <a:r>
              <a:rPr lang="en-US" sz="4000" dirty="0" err="1"/>
              <a:t>ইয়াৰ</a:t>
            </a:r>
            <a:r>
              <a:rPr lang="en-US" sz="4000" dirty="0"/>
              <a:t> </a:t>
            </a:r>
            <a:r>
              <a:rPr lang="en-US" sz="4000" dirty="0" err="1"/>
              <a:t>ইংৰাজী</a:t>
            </a:r>
            <a:r>
              <a:rPr lang="en-US" sz="4000" dirty="0"/>
              <a:t> </a:t>
            </a:r>
            <a:r>
              <a:rPr lang="en-US" sz="4000" dirty="0" err="1"/>
              <a:t>প্ৰতিশব্দ</a:t>
            </a:r>
            <a:r>
              <a:rPr lang="en-US" sz="4000" dirty="0"/>
              <a:t> </a:t>
            </a:r>
            <a:r>
              <a:rPr lang="en-US" sz="4000" dirty="0" err="1"/>
              <a:t>হৈছে</a:t>
            </a:r>
            <a:r>
              <a:rPr lang="en-US" sz="4000" dirty="0"/>
              <a:t> Comparative Literature. </a:t>
            </a:r>
            <a:r>
              <a:rPr lang="en-US" sz="4000" dirty="0" err="1"/>
              <a:t>সাহিত্যৰ</a:t>
            </a:r>
            <a:r>
              <a:rPr lang="en-US" sz="4000" dirty="0"/>
              <a:t> </a:t>
            </a:r>
            <a:r>
              <a:rPr lang="en-US" sz="4000" dirty="0" err="1"/>
              <a:t>তুলনামূলক</a:t>
            </a:r>
            <a:r>
              <a:rPr lang="en-US" sz="4000" dirty="0"/>
              <a:t> </a:t>
            </a:r>
            <a:r>
              <a:rPr lang="en-US" sz="4000" dirty="0" err="1"/>
              <a:t>অধ্যয়নে</a:t>
            </a:r>
            <a:r>
              <a:rPr lang="en-US" sz="4000" dirty="0"/>
              <a:t> </a:t>
            </a:r>
            <a:r>
              <a:rPr lang="en-US" sz="4000" dirty="0" err="1"/>
              <a:t>অতি</a:t>
            </a:r>
            <a:r>
              <a:rPr lang="en-US" sz="4000" dirty="0"/>
              <a:t> </a:t>
            </a:r>
            <a:r>
              <a:rPr lang="en-US" sz="4000" dirty="0" err="1"/>
              <a:t>বিস্তৃত</a:t>
            </a:r>
            <a:r>
              <a:rPr lang="en-US" sz="4000" dirty="0"/>
              <a:t> </a:t>
            </a:r>
            <a:r>
              <a:rPr lang="en-US" sz="4000" dirty="0" err="1"/>
              <a:t>পৰিসৰত</a:t>
            </a:r>
            <a:r>
              <a:rPr lang="en-US" sz="4000" dirty="0"/>
              <a:t> </a:t>
            </a:r>
            <a:r>
              <a:rPr lang="en-US" sz="4000" dirty="0" err="1"/>
              <a:t>সাহিত্যৰ</a:t>
            </a:r>
            <a:r>
              <a:rPr lang="en-US" sz="4000" dirty="0"/>
              <a:t> </a:t>
            </a:r>
            <a:r>
              <a:rPr lang="en-US" sz="4000" dirty="0" err="1"/>
              <a:t>লগত</a:t>
            </a:r>
            <a:r>
              <a:rPr lang="en-US" sz="4000" dirty="0"/>
              <a:t> </a:t>
            </a:r>
            <a:r>
              <a:rPr lang="en-US" sz="4000" dirty="0" err="1"/>
              <a:t>সংগতি</a:t>
            </a:r>
            <a:r>
              <a:rPr lang="en-US" sz="4000" dirty="0"/>
              <a:t> </a:t>
            </a:r>
            <a:r>
              <a:rPr lang="en-US" sz="4000" dirty="0" err="1"/>
              <a:t>থকা</a:t>
            </a:r>
            <a:r>
              <a:rPr lang="en-US" sz="4000" dirty="0"/>
              <a:t> </a:t>
            </a:r>
            <a:r>
              <a:rPr lang="en-US" sz="4000" dirty="0" err="1"/>
              <a:t>সকলোবোৰ</a:t>
            </a:r>
            <a:r>
              <a:rPr lang="en-US" sz="4000" dirty="0"/>
              <a:t> </a:t>
            </a:r>
            <a:r>
              <a:rPr lang="en-US" sz="4000" dirty="0" err="1"/>
              <a:t>দিশ</a:t>
            </a:r>
            <a:r>
              <a:rPr lang="en-US" sz="4000" dirty="0"/>
              <a:t> </a:t>
            </a:r>
            <a:r>
              <a:rPr lang="en-US" sz="4000" dirty="0" err="1"/>
              <a:t>সামৰি</a:t>
            </a:r>
            <a:r>
              <a:rPr lang="en-US" sz="4000" dirty="0"/>
              <a:t> </a:t>
            </a:r>
            <a:r>
              <a:rPr lang="en-US" sz="4000" dirty="0" err="1"/>
              <a:t>পৰ্যাপ্ত</a:t>
            </a:r>
            <a:r>
              <a:rPr lang="en-US" sz="4000" dirty="0"/>
              <a:t> </a:t>
            </a:r>
            <a:r>
              <a:rPr lang="en-US" sz="4000" dirty="0" err="1"/>
              <a:t>ক্ষেত্ৰ</a:t>
            </a:r>
            <a:r>
              <a:rPr lang="en-US" sz="4000" dirty="0"/>
              <a:t> </a:t>
            </a:r>
            <a:r>
              <a:rPr lang="en-US" sz="4000" dirty="0" err="1"/>
              <a:t>উলিয়ায়</a:t>
            </a:r>
            <a:r>
              <a:rPr lang="en-US" sz="4000" dirty="0"/>
              <a:t>৷ </a:t>
            </a:r>
            <a:r>
              <a:rPr lang="en-US" sz="4000" dirty="0" err="1"/>
              <a:t>তুলনামূলক</a:t>
            </a:r>
            <a:r>
              <a:rPr lang="en-US" sz="4000" dirty="0"/>
              <a:t> </a:t>
            </a:r>
            <a:r>
              <a:rPr lang="en-US" sz="4000" dirty="0" err="1"/>
              <a:t>অধ্যয়নৰ</a:t>
            </a:r>
            <a:r>
              <a:rPr lang="en-US" sz="4000" dirty="0"/>
              <a:t> </a:t>
            </a:r>
            <a:r>
              <a:rPr lang="en-US" sz="4000" dirty="0" err="1"/>
              <a:t>পদ্ধতি</a:t>
            </a:r>
            <a:r>
              <a:rPr lang="en-US" sz="4000" dirty="0"/>
              <a:t>, </a:t>
            </a:r>
            <a:r>
              <a:rPr lang="en-US" sz="4000" dirty="0" err="1"/>
              <a:t>ইয়াৰ</a:t>
            </a:r>
            <a:r>
              <a:rPr lang="en-US" sz="4000" dirty="0"/>
              <a:t> </a:t>
            </a:r>
            <a:r>
              <a:rPr lang="en-US" sz="4000" dirty="0" err="1"/>
              <a:t>প্ৰয়োগ-কলা</a:t>
            </a:r>
            <a:r>
              <a:rPr lang="en-US" sz="4000" dirty="0"/>
              <a:t> </a:t>
            </a:r>
            <a:r>
              <a:rPr lang="en-US" sz="4000" dirty="0" err="1"/>
              <a:t>আৰু</a:t>
            </a:r>
            <a:r>
              <a:rPr lang="en-US" sz="4000" dirty="0"/>
              <a:t> </a:t>
            </a:r>
            <a:r>
              <a:rPr lang="en-US" sz="4000" dirty="0" err="1"/>
              <a:t>ইয়াৰ</a:t>
            </a:r>
            <a:r>
              <a:rPr lang="en-US" sz="4000" dirty="0"/>
              <a:t> </a:t>
            </a:r>
            <a:r>
              <a:rPr lang="en-US" sz="4000" dirty="0" err="1"/>
              <a:t>দ্বাৰা</a:t>
            </a:r>
            <a:r>
              <a:rPr lang="en-US" sz="4000" dirty="0"/>
              <a:t> </a:t>
            </a:r>
            <a:r>
              <a:rPr lang="en-US" sz="4000" dirty="0" err="1"/>
              <a:t>মূল্যায়িত</a:t>
            </a:r>
            <a:r>
              <a:rPr lang="en-US" sz="4000" dirty="0"/>
              <a:t> </a:t>
            </a:r>
            <a:r>
              <a:rPr lang="en-US" sz="4000" dirty="0" err="1"/>
              <a:t>সাহিত্যক</a:t>
            </a:r>
            <a:r>
              <a:rPr lang="en-US" sz="4000" dirty="0"/>
              <a:t> </a:t>
            </a:r>
            <a:r>
              <a:rPr lang="en-US" sz="4000" dirty="0" err="1"/>
              <a:t>সামগ্ৰিক</a:t>
            </a:r>
            <a:r>
              <a:rPr lang="en-US" sz="4000" dirty="0"/>
              <a:t> </a:t>
            </a:r>
            <a:r>
              <a:rPr lang="en-US" sz="4000" dirty="0" err="1"/>
              <a:t>অৰ্থত</a:t>
            </a:r>
            <a:r>
              <a:rPr lang="en-US" sz="4000" dirty="0"/>
              <a:t> </a:t>
            </a:r>
            <a:r>
              <a:rPr lang="en-US" sz="4000" dirty="0" err="1"/>
              <a:t>তুলনামূলক</a:t>
            </a:r>
            <a:r>
              <a:rPr lang="en-US" sz="4000" dirty="0"/>
              <a:t> </a:t>
            </a:r>
            <a:r>
              <a:rPr lang="en-US" sz="4000" dirty="0" err="1"/>
              <a:t>সাহিত্য</a:t>
            </a:r>
            <a:r>
              <a:rPr lang="en-US" sz="4000" dirty="0"/>
              <a:t> </a:t>
            </a:r>
            <a:r>
              <a:rPr lang="en-US" sz="4000" dirty="0" err="1"/>
              <a:t>বুলি</a:t>
            </a:r>
            <a:r>
              <a:rPr lang="en-US" sz="4000" dirty="0"/>
              <a:t> </a:t>
            </a:r>
            <a:r>
              <a:rPr lang="en-US" sz="4000" dirty="0" err="1"/>
              <a:t>অভিহিত</a:t>
            </a:r>
            <a:r>
              <a:rPr lang="en-US" sz="4000" dirty="0"/>
              <a:t> </a:t>
            </a:r>
            <a:r>
              <a:rPr lang="en-US" sz="4000" dirty="0" err="1"/>
              <a:t>কৰিব</a:t>
            </a:r>
            <a:r>
              <a:rPr lang="en-US" sz="4000" dirty="0"/>
              <a:t> </a:t>
            </a:r>
            <a:r>
              <a:rPr lang="en-US" sz="4000" dirty="0" err="1"/>
              <a:t>পাৰি</a:t>
            </a:r>
            <a:r>
              <a:rPr lang="en-US" sz="4000" dirty="0"/>
              <a:t>৷</a:t>
            </a:r>
            <a:endParaRPr lang="en-IN" sz="4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5174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922DA-EA2B-74AF-1016-F953F9B42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তুলনামূলক</a:t>
            </a:r>
            <a:r>
              <a:rPr lang="en-US" dirty="0"/>
              <a:t> </a:t>
            </a:r>
            <a:r>
              <a:rPr lang="en-US" dirty="0" err="1"/>
              <a:t>সাহিত্য</a:t>
            </a:r>
            <a:r>
              <a:rPr lang="en-US" dirty="0"/>
              <a:t> </a:t>
            </a:r>
            <a:r>
              <a:rPr lang="en-US" dirty="0" err="1"/>
              <a:t>অধ্যয়নৰ</a:t>
            </a:r>
            <a:r>
              <a:rPr lang="en-US" dirty="0"/>
              <a:t> </a:t>
            </a:r>
            <a:r>
              <a:rPr lang="en-US" dirty="0" err="1"/>
              <a:t>পদ্ধতি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2855D-EA29-CD48-D9C6-D2B062D0A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4400" dirty="0"/>
              <a:t>(ক) </a:t>
            </a:r>
            <a:r>
              <a:rPr lang="en-US" sz="4400" dirty="0" err="1"/>
              <a:t>সাদৃশ্য</a:t>
            </a:r>
            <a:r>
              <a:rPr lang="en-US" sz="4400" dirty="0"/>
              <a:t> </a:t>
            </a:r>
            <a:r>
              <a:rPr lang="en-US" sz="4400" dirty="0" err="1"/>
              <a:t>সম্বন্ধমূলক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পদ্ধতি</a:t>
            </a:r>
            <a:endParaRPr lang="en-IN" sz="4400" dirty="0"/>
          </a:p>
          <a:p>
            <a:pPr marL="0" indent="0" algn="just">
              <a:buNone/>
            </a:pPr>
            <a:r>
              <a:rPr lang="en-US" sz="4400" dirty="0"/>
              <a:t>(খ) </a:t>
            </a:r>
            <a:r>
              <a:rPr lang="en-US" sz="4400" dirty="0" err="1"/>
              <a:t>পৰম্পৰা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পদ্ধতি</a:t>
            </a:r>
            <a:endParaRPr lang="en-IN" sz="4400" dirty="0"/>
          </a:p>
          <a:p>
            <a:pPr marL="0" indent="0" algn="just">
              <a:buNone/>
            </a:pPr>
            <a:r>
              <a:rPr lang="en-US" sz="4400" dirty="0"/>
              <a:t>(গ) </a:t>
            </a:r>
            <a:r>
              <a:rPr lang="en-US" sz="4400" dirty="0" err="1"/>
              <a:t>প্ৰভাৱ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পদ্ধতি</a:t>
            </a:r>
            <a:endParaRPr lang="en-IN" sz="4400" dirty="0"/>
          </a:p>
          <a:p>
            <a:pPr marL="0" indent="0" algn="just">
              <a:buNone/>
            </a:pPr>
            <a:r>
              <a:rPr lang="en-US" sz="4400" dirty="0"/>
              <a:t>(ঘ) </a:t>
            </a:r>
            <a:r>
              <a:rPr lang="en-US" sz="4400" dirty="0" err="1"/>
              <a:t>স্বীকৃতি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পদ্ধতি</a:t>
            </a:r>
            <a:endParaRPr lang="en-IN" sz="4400" dirty="0"/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890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8A00C-4C1D-6B8C-DFC5-2A8AFA763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(ক) </a:t>
            </a:r>
            <a:r>
              <a:rPr lang="en-US" dirty="0" err="1"/>
              <a:t>সাদৃশ্য</a:t>
            </a:r>
            <a:r>
              <a:rPr lang="en-US" dirty="0"/>
              <a:t> </a:t>
            </a:r>
            <a:r>
              <a:rPr lang="en-US" dirty="0" err="1"/>
              <a:t>সম্বন্ধমূলক</a:t>
            </a:r>
            <a:r>
              <a:rPr lang="en-US" dirty="0"/>
              <a:t> </a:t>
            </a:r>
            <a:r>
              <a:rPr lang="en-US" dirty="0" err="1"/>
              <a:t>পদ্ধতি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CBAB1-AC80-1F9A-0B75-9C3E2913E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4400" dirty="0" err="1"/>
              <a:t>এই</a:t>
            </a:r>
            <a:r>
              <a:rPr lang="en-US" sz="4400" dirty="0"/>
              <a:t> </a:t>
            </a:r>
            <a:r>
              <a:rPr lang="en-US" sz="4400" dirty="0" err="1"/>
              <a:t>পদ্ধতিত</a:t>
            </a:r>
            <a:r>
              <a:rPr lang="en-US" sz="4400" dirty="0"/>
              <a:t> </a:t>
            </a:r>
            <a:r>
              <a:rPr lang="en-US" sz="4400" dirty="0" err="1"/>
              <a:t>সাদৃশ্যমূলক</a:t>
            </a:r>
            <a:r>
              <a:rPr lang="en-US" sz="4400" dirty="0"/>
              <a:t> </a:t>
            </a:r>
            <a:r>
              <a:rPr lang="en-US" sz="4400" dirty="0" err="1"/>
              <a:t>অধ্যয়নত</a:t>
            </a:r>
            <a:r>
              <a:rPr lang="en-US" sz="4400" dirty="0"/>
              <a:t> </a:t>
            </a:r>
            <a:r>
              <a:rPr lang="en-US" sz="4400" dirty="0" err="1"/>
              <a:t>গুৰুত্ব</a:t>
            </a:r>
            <a:r>
              <a:rPr lang="en-US" sz="4400" dirty="0"/>
              <a:t> </a:t>
            </a:r>
            <a:r>
              <a:rPr lang="en-US" sz="4400" dirty="0" err="1"/>
              <a:t>দিয়া</a:t>
            </a:r>
            <a:r>
              <a:rPr lang="en-US" sz="4400" dirty="0"/>
              <a:t> </a:t>
            </a:r>
            <a:r>
              <a:rPr lang="en-US" sz="4400" dirty="0" err="1"/>
              <a:t>হয়</a:t>
            </a:r>
            <a:r>
              <a:rPr lang="en-US" sz="4400" dirty="0"/>
              <a:t> </a:t>
            </a:r>
            <a:r>
              <a:rPr lang="en-US" sz="4400" dirty="0" err="1"/>
              <a:t>আৰু</a:t>
            </a:r>
            <a:r>
              <a:rPr lang="en-US" sz="4400" dirty="0"/>
              <a:t> </a:t>
            </a:r>
            <a:r>
              <a:rPr lang="en-US" sz="4400" dirty="0" err="1"/>
              <a:t>একে</a:t>
            </a:r>
            <a:r>
              <a:rPr lang="en-US" sz="4400" dirty="0"/>
              <a:t> </a:t>
            </a:r>
            <a:r>
              <a:rPr lang="en-US" sz="4400" dirty="0" err="1"/>
              <a:t>ধৰণৰ</a:t>
            </a:r>
            <a:r>
              <a:rPr lang="en-US" sz="4400" dirty="0"/>
              <a:t> </a:t>
            </a:r>
            <a:r>
              <a:rPr lang="en-US" sz="4400" dirty="0" err="1"/>
              <a:t>ঐতিহাসিক</a:t>
            </a:r>
            <a:r>
              <a:rPr lang="en-US" sz="4400" dirty="0"/>
              <a:t> </a:t>
            </a:r>
            <a:r>
              <a:rPr lang="en-US" sz="4400" dirty="0" err="1"/>
              <a:t>বা</a:t>
            </a:r>
            <a:r>
              <a:rPr lang="en-US" sz="4400" dirty="0"/>
              <a:t> </a:t>
            </a:r>
            <a:r>
              <a:rPr lang="en-US" sz="4400" dirty="0" err="1"/>
              <a:t>সামাজিক</a:t>
            </a:r>
            <a:r>
              <a:rPr lang="en-US" sz="4400" dirty="0"/>
              <a:t> </a:t>
            </a:r>
            <a:r>
              <a:rPr lang="en-US" sz="4400" dirty="0" err="1"/>
              <a:t>পৰিবেশত</a:t>
            </a:r>
            <a:r>
              <a:rPr lang="en-US" sz="4400" dirty="0"/>
              <a:t> </a:t>
            </a:r>
            <a:r>
              <a:rPr lang="en-US" sz="4400" dirty="0" err="1"/>
              <a:t>সৃষ্টি</a:t>
            </a:r>
            <a:r>
              <a:rPr lang="en-US" sz="4400" dirty="0"/>
              <a:t> </a:t>
            </a:r>
            <a:r>
              <a:rPr lang="en-US" sz="4400" dirty="0" err="1"/>
              <a:t>হোৱা</a:t>
            </a:r>
            <a:r>
              <a:rPr lang="en-US" sz="4400" dirty="0"/>
              <a:t> </a:t>
            </a:r>
            <a:r>
              <a:rPr lang="en-US" sz="4400" dirty="0" err="1"/>
              <a:t>দুবিধ</a:t>
            </a:r>
            <a:r>
              <a:rPr lang="en-US" sz="4400" dirty="0"/>
              <a:t> </a:t>
            </a:r>
            <a:r>
              <a:rPr lang="en-US" sz="4400" dirty="0" err="1"/>
              <a:t>সাহিত্যকৃতিৰ</a:t>
            </a:r>
            <a:r>
              <a:rPr lang="en-US" sz="4400" dirty="0"/>
              <a:t> </a:t>
            </a:r>
            <a:r>
              <a:rPr lang="en-US" sz="4400" dirty="0" err="1"/>
              <a:t>মাজত</a:t>
            </a:r>
            <a:r>
              <a:rPr lang="en-US" sz="4400" dirty="0"/>
              <a:t> </a:t>
            </a:r>
            <a:r>
              <a:rPr lang="en-US" sz="4400" dirty="0" err="1"/>
              <a:t>তুলনামূলক</a:t>
            </a:r>
            <a:r>
              <a:rPr lang="en-US" sz="4400" dirty="0"/>
              <a:t> </a:t>
            </a:r>
            <a:r>
              <a:rPr lang="en-US" sz="4400" dirty="0" err="1"/>
              <a:t>বিচাৰ-বিশ্লেষণ</a:t>
            </a:r>
            <a:r>
              <a:rPr lang="en-US" sz="4400" dirty="0"/>
              <a:t> </a:t>
            </a:r>
            <a:r>
              <a:rPr lang="en-US" sz="4400" dirty="0" err="1"/>
              <a:t>দাঙি</a:t>
            </a:r>
            <a:r>
              <a:rPr lang="en-US" sz="4400" dirty="0"/>
              <a:t> </a:t>
            </a:r>
            <a:r>
              <a:rPr lang="en-US" sz="4400" dirty="0" err="1"/>
              <a:t>ধৰা</a:t>
            </a:r>
            <a:r>
              <a:rPr lang="en-US" sz="4400" dirty="0"/>
              <a:t> </a:t>
            </a:r>
            <a:r>
              <a:rPr lang="en-US" sz="4400" dirty="0" err="1"/>
              <a:t>হয়</a:t>
            </a:r>
            <a:r>
              <a:rPr lang="en-US" sz="4400" dirty="0"/>
              <a:t>৷</a:t>
            </a:r>
            <a:endParaRPr lang="en-IN" sz="4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764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0D96C-3D6B-2C4A-9DBA-7474419E4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(খ) </a:t>
            </a:r>
            <a:r>
              <a:rPr lang="en-US" dirty="0" err="1"/>
              <a:t>পৰম্পৰা</a:t>
            </a:r>
            <a:r>
              <a:rPr lang="en-US" dirty="0"/>
              <a:t> </a:t>
            </a:r>
            <a:r>
              <a:rPr lang="en-US" dirty="0" err="1"/>
              <a:t>অধ্যয়ন</a:t>
            </a:r>
            <a:r>
              <a:rPr lang="en-US" dirty="0"/>
              <a:t> </a:t>
            </a:r>
            <a:r>
              <a:rPr lang="en-US" dirty="0" err="1"/>
              <a:t>পদ্ধতি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53A77-9C92-89E6-116C-276704A9A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pPr marL="0" indent="0" algn="just">
              <a:buNone/>
            </a:pPr>
            <a:r>
              <a:rPr lang="en-US" sz="4400" dirty="0" err="1"/>
              <a:t>পৰম্পৰা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পদ্ধতিত</a:t>
            </a:r>
            <a:r>
              <a:rPr lang="en-US" sz="4400" dirty="0"/>
              <a:t> </a:t>
            </a:r>
            <a:r>
              <a:rPr lang="en-US" sz="4400" dirty="0" err="1"/>
              <a:t>বিভিন্ন</a:t>
            </a:r>
            <a:r>
              <a:rPr lang="en-US" sz="4400" dirty="0"/>
              <a:t> </a:t>
            </a:r>
            <a:r>
              <a:rPr lang="en-US" sz="4400" dirty="0" err="1"/>
              <a:t>সাহিত্যক</a:t>
            </a:r>
            <a:r>
              <a:rPr lang="en-US" sz="4400" dirty="0"/>
              <a:t> </a:t>
            </a:r>
            <a:r>
              <a:rPr lang="en-US" sz="4400" dirty="0" err="1"/>
              <a:t>পৰম্পৰাসমূহক</a:t>
            </a:r>
            <a:r>
              <a:rPr lang="en-US" sz="4400" dirty="0"/>
              <a:t> </a:t>
            </a:r>
            <a:r>
              <a:rPr lang="en-US" sz="4400" dirty="0" err="1"/>
              <a:t>মূল</a:t>
            </a:r>
            <a:r>
              <a:rPr lang="en-US" sz="4400" dirty="0"/>
              <a:t> </a:t>
            </a:r>
            <a:r>
              <a:rPr lang="en-US" sz="4400" dirty="0" err="1"/>
              <a:t>বিষয়</a:t>
            </a:r>
            <a:r>
              <a:rPr lang="en-US" sz="4400" dirty="0"/>
              <a:t> </a:t>
            </a:r>
            <a:r>
              <a:rPr lang="en-US" sz="4400" dirty="0" err="1"/>
              <a:t>হিচাপে</a:t>
            </a:r>
            <a:r>
              <a:rPr lang="en-US" sz="4400" dirty="0"/>
              <a:t> </a:t>
            </a:r>
            <a:r>
              <a:rPr lang="en-US" sz="4400" dirty="0" err="1"/>
              <a:t>লৈ</a:t>
            </a:r>
            <a:r>
              <a:rPr lang="en-US" sz="4400" dirty="0"/>
              <a:t>  </a:t>
            </a:r>
            <a:r>
              <a:rPr lang="en-US" sz="4400" dirty="0" err="1"/>
              <a:t>সাহিত্যৰ</a:t>
            </a:r>
            <a:r>
              <a:rPr lang="en-US" sz="4400" dirty="0"/>
              <a:t> </a:t>
            </a:r>
            <a:r>
              <a:rPr lang="en-US" sz="4400" dirty="0" err="1"/>
              <a:t>মাজত</a:t>
            </a:r>
            <a:r>
              <a:rPr lang="en-US" sz="4400" dirty="0"/>
              <a:t> </a:t>
            </a:r>
            <a:r>
              <a:rPr lang="en-US" sz="4400" dirty="0" err="1"/>
              <a:t>প্ৰতিফলিত</a:t>
            </a:r>
            <a:r>
              <a:rPr lang="en-US" sz="4400" dirty="0"/>
              <a:t> </a:t>
            </a:r>
            <a:r>
              <a:rPr lang="en-US" sz="4400" dirty="0" err="1"/>
              <a:t>বিভিন্ন</a:t>
            </a:r>
            <a:r>
              <a:rPr lang="en-US" sz="4400" dirty="0"/>
              <a:t> </a:t>
            </a:r>
            <a:r>
              <a:rPr lang="en-US" sz="4400" dirty="0" err="1"/>
              <a:t>সামাজিক</a:t>
            </a:r>
            <a:r>
              <a:rPr lang="en-US" sz="4400" dirty="0"/>
              <a:t>, </a:t>
            </a:r>
            <a:r>
              <a:rPr lang="en-US" sz="4400" dirty="0" err="1"/>
              <a:t>সাংস্কৃতিক</a:t>
            </a:r>
            <a:r>
              <a:rPr lang="en-US" sz="4400" dirty="0"/>
              <a:t>, </a:t>
            </a:r>
            <a:r>
              <a:rPr lang="en-US" sz="4400" dirty="0" err="1"/>
              <a:t>ধৰ্মীয়</a:t>
            </a:r>
            <a:r>
              <a:rPr lang="en-US" sz="4400" dirty="0"/>
              <a:t> </a:t>
            </a:r>
            <a:r>
              <a:rPr lang="en-US" sz="4400" dirty="0" err="1"/>
              <a:t>ইত্যাদি</a:t>
            </a:r>
            <a:r>
              <a:rPr lang="en-US" sz="4400" dirty="0"/>
              <a:t> </a:t>
            </a:r>
            <a:r>
              <a:rPr lang="en-US" sz="4400" dirty="0" err="1"/>
              <a:t>বিভিন্ন</a:t>
            </a:r>
            <a:r>
              <a:rPr lang="en-US" sz="4400" dirty="0"/>
              <a:t> </a:t>
            </a:r>
            <a:r>
              <a:rPr lang="en-US" sz="4400" dirty="0" err="1"/>
              <a:t>পৰম্পৰাসমূহৰ</a:t>
            </a:r>
            <a:r>
              <a:rPr lang="en-US" sz="4400" dirty="0"/>
              <a:t> </a:t>
            </a:r>
            <a:r>
              <a:rPr lang="en-US" sz="4400" dirty="0" err="1"/>
              <a:t>বিচাৰ-বিশ্লেষণ</a:t>
            </a:r>
            <a:r>
              <a:rPr lang="en-US" sz="4400" dirty="0"/>
              <a:t> </a:t>
            </a:r>
            <a:r>
              <a:rPr lang="en-US" sz="4400" dirty="0" err="1"/>
              <a:t>দাঙি</a:t>
            </a:r>
            <a:r>
              <a:rPr lang="en-US" sz="4400" dirty="0"/>
              <a:t> </a:t>
            </a:r>
            <a:r>
              <a:rPr lang="en-US" sz="4400" dirty="0" err="1"/>
              <a:t>ধৰা</a:t>
            </a:r>
            <a:r>
              <a:rPr lang="en-US" sz="4400" dirty="0"/>
              <a:t> </a:t>
            </a:r>
            <a:r>
              <a:rPr lang="en-US" sz="4400" dirty="0" err="1"/>
              <a:t>হয়</a:t>
            </a:r>
            <a:r>
              <a:rPr lang="en-US" sz="4400" dirty="0"/>
              <a:t>৷</a:t>
            </a:r>
            <a:endParaRPr lang="en-IN" sz="4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1643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6A5FD-D956-ADDA-3825-24BF8B3F4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(গ) </a:t>
            </a:r>
            <a:r>
              <a:rPr lang="en-US" dirty="0" err="1"/>
              <a:t>প্ৰভাৱ</a:t>
            </a:r>
            <a:r>
              <a:rPr lang="en-US" dirty="0"/>
              <a:t> </a:t>
            </a:r>
            <a:r>
              <a:rPr lang="en-US" dirty="0" err="1"/>
              <a:t>অধ্যয়ন</a:t>
            </a:r>
            <a:r>
              <a:rPr lang="en-US" dirty="0"/>
              <a:t> </a:t>
            </a:r>
            <a:r>
              <a:rPr lang="en-US" dirty="0" err="1"/>
              <a:t>পদ্ধতি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B2D0A-D45F-0E7D-380F-E0D5F4D7C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4400" dirty="0" err="1"/>
              <a:t>এই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পদ্ধতিত</a:t>
            </a:r>
            <a:r>
              <a:rPr lang="en-US" sz="4400" dirty="0"/>
              <a:t> </a:t>
            </a:r>
            <a:r>
              <a:rPr lang="en-US" sz="4400" dirty="0" err="1"/>
              <a:t>দুগৰাকী</a:t>
            </a:r>
            <a:r>
              <a:rPr lang="en-US" sz="4400" dirty="0"/>
              <a:t> </a:t>
            </a:r>
            <a:r>
              <a:rPr lang="en-US" sz="4400" dirty="0" err="1"/>
              <a:t>লেখকৰ</a:t>
            </a:r>
            <a:r>
              <a:rPr lang="en-US" sz="4400" dirty="0"/>
              <a:t> </a:t>
            </a:r>
            <a:r>
              <a:rPr lang="en-US" sz="4400" dirty="0" err="1"/>
              <a:t>মাজত</a:t>
            </a:r>
            <a:r>
              <a:rPr lang="en-US" sz="4400" dirty="0"/>
              <a:t> </a:t>
            </a:r>
            <a:r>
              <a:rPr lang="en-US" sz="4400" dirty="0" err="1"/>
              <a:t>পাৰস্পৰিক</a:t>
            </a:r>
            <a:r>
              <a:rPr lang="en-US" sz="4400" dirty="0"/>
              <a:t> </a:t>
            </a:r>
            <a:r>
              <a:rPr lang="en-US" sz="4400" dirty="0" err="1"/>
              <a:t>প্ৰভাৱৰ</a:t>
            </a:r>
            <a:r>
              <a:rPr lang="en-US" sz="4400" dirty="0"/>
              <a:t> </a:t>
            </a:r>
            <a:r>
              <a:rPr lang="en-US" sz="4400" dirty="0" err="1"/>
              <a:t>ৰূপ</a:t>
            </a:r>
            <a:r>
              <a:rPr lang="en-US" sz="4400" dirty="0"/>
              <a:t>, </a:t>
            </a:r>
            <a:r>
              <a:rPr lang="en-US" sz="4400" dirty="0" err="1"/>
              <a:t>মাত্ৰা</a:t>
            </a:r>
            <a:r>
              <a:rPr lang="en-US" sz="4400" dirty="0"/>
              <a:t> </a:t>
            </a:r>
            <a:r>
              <a:rPr lang="en-US" sz="4400" dirty="0" err="1"/>
              <a:t>ইত্যাদিৰ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কৰা</a:t>
            </a:r>
            <a:r>
              <a:rPr lang="en-US" sz="4400" dirty="0"/>
              <a:t> </a:t>
            </a:r>
            <a:r>
              <a:rPr lang="en-US" sz="4400" dirty="0" err="1"/>
              <a:t>হয়</a:t>
            </a:r>
            <a:r>
              <a:rPr lang="en-US" sz="4400" dirty="0"/>
              <a:t>৷ </a:t>
            </a:r>
            <a:r>
              <a:rPr lang="en-US" sz="4400" dirty="0" err="1"/>
              <a:t>ইয়াত</a:t>
            </a:r>
            <a:r>
              <a:rPr lang="en-US" sz="4400" dirty="0"/>
              <a:t> </a:t>
            </a:r>
            <a:r>
              <a:rPr lang="en-US" sz="4400" dirty="0" err="1"/>
              <a:t>কোনে</a:t>
            </a:r>
            <a:r>
              <a:rPr lang="en-US" sz="4400" dirty="0"/>
              <a:t> </a:t>
            </a:r>
            <a:r>
              <a:rPr lang="en-US" sz="4400" dirty="0" err="1"/>
              <a:t>কাক</a:t>
            </a:r>
            <a:r>
              <a:rPr lang="en-US" sz="4400" dirty="0"/>
              <a:t> </a:t>
            </a:r>
            <a:r>
              <a:rPr lang="en-US" sz="4400" dirty="0" err="1"/>
              <a:t>প্ৰভাৱিত</a:t>
            </a:r>
            <a:r>
              <a:rPr lang="en-US" sz="4400" dirty="0"/>
              <a:t> </a:t>
            </a:r>
            <a:r>
              <a:rPr lang="en-US" sz="4400" dirty="0" err="1"/>
              <a:t>কৰিছে</a:t>
            </a:r>
            <a:r>
              <a:rPr lang="en-US" sz="4400" dirty="0"/>
              <a:t> </a:t>
            </a:r>
            <a:r>
              <a:rPr lang="en-US" sz="4400" dirty="0" err="1"/>
              <a:t>সেই</a:t>
            </a:r>
            <a:r>
              <a:rPr lang="en-US" sz="4400" dirty="0"/>
              <a:t> </a:t>
            </a:r>
            <a:r>
              <a:rPr lang="en-US" sz="4400" dirty="0" err="1"/>
              <a:t>বিষয়ে</a:t>
            </a:r>
            <a:r>
              <a:rPr lang="en-US" sz="4400" dirty="0"/>
              <a:t> </a:t>
            </a:r>
            <a:r>
              <a:rPr lang="en-US" sz="4400" dirty="0" err="1"/>
              <a:t>দুগৰাকী</a:t>
            </a:r>
            <a:r>
              <a:rPr lang="en-US" sz="4400" dirty="0"/>
              <a:t> </a:t>
            </a:r>
            <a:r>
              <a:rPr lang="en-US" sz="4400" dirty="0" err="1"/>
              <a:t>লেখকৰ</a:t>
            </a:r>
            <a:r>
              <a:rPr lang="en-US" sz="4400" dirty="0"/>
              <a:t> </a:t>
            </a:r>
            <a:r>
              <a:rPr lang="en-US" sz="4400" dirty="0" err="1"/>
              <a:t>অথবা</a:t>
            </a:r>
            <a:r>
              <a:rPr lang="en-US" sz="4400" dirty="0"/>
              <a:t> </a:t>
            </a:r>
            <a:r>
              <a:rPr lang="en-US" sz="4400" dirty="0" err="1"/>
              <a:t>অথবা</a:t>
            </a:r>
            <a:r>
              <a:rPr lang="en-US" sz="4400" dirty="0"/>
              <a:t> </a:t>
            </a:r>
            <a:r>
              <a:rPr lang="en-US" sz="4400" dirty="0" err="1"/>
              <a:t>তেওঁলোকৰ</a:t>
            </a:r>
            <a:r>
              <a:rPr lang="en-US" sz="4400" dirty="0"/>
              <a:t> </a:t>
            </a:r>
            <a:r>
              <a:rPr lang="en-US" sz="4400" dirty="0" err="1"/>
              <a:t>কৃতিৰ</a:t>
            </a:r>
            <a:r>
              <a:rPr lang="en-US" sz="4400" dirty="0"/>
              <a:t> </a:t>
            </a:r>
            <a:r>
              <a:rPr lang="en-US" sz="4400" dirty="0" err="1"/>
              <a:t>তুলনামূলক</a:t>
            </a:r>
            <a:r>
              <a:rPr lang="en-US" sz="4400" dirty="0"/>
              <a:t> </a:t>
            </a:r>
            <a:r>
              <a:rPr lang="en-US" sz="4400" dirty="0" err="1"/>
              <a:t>বিশ্লেষণ</a:t>
            </a:r>
            <a:r>
              <a:rPr lang="en-US" sz="4400" dirty="0"/>
              <a:t> </a:t>
            </a:r>
            <a:r>
              <a:rPr lang="en-US" sz="4400" dirty="0" err="1"/>
              <a:t>দাঙি</a:t>
            </a:r>
            <a:r>
              <a:rPr lang="en-US" sz="4400" dirty="0"/>
              <a:t> </a:t>
            </a:r>
            <a:r>
              <a:rPr lang="en-US" sz="4400" dirty="0" err="1"/>
              <a:t>ধৰা</a:t>
            </a:r>
            <a:r>
              <a:rPr lang="en-US" sz="4400" dirty="0"/>
              <a:t> </a:t>
            </a:r>
            <a:r>
              <a:rPr lang="en-US" sz="4400" dirty="0" err="1"/>
              <a:t>হয়</a:t>
            </a:r>
            <a:r>
              <a:rPr lang="en-US" sz="4400" dirty="0"/>
              <a:t>৷</a:t>
            </a:r>
            <a:endParaRPr lang="en-IN" sz="4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3521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BCE59-2BDC-8DBE-F0A6-886CDD3B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(ঘ) </a:t>
            </a:r>
            <a:r>
              <a:rPr lang="en-US" dirty="0" err="1"/>
              <a:t>স্বীকৃতি</a:t>
            </a:r>
            <a:r>
              <a:rPr lang="en-US" dirty="0"/>
              <a:t> </a:t>
            </a:r>
            <a:r>
              <a:rPr lang="en-US" dirty="0" err="1"/>
              <a:t>অধ্যয়ন</a:t>
            </a:r>
            <a:r>
              <a:rPr lang="en-US" dirty="0"/>
              <a:t> </a:t>
            </a:r>
            <a:r>
              <a:rPr lang="en-US" dirty="0" err="1"/>
              <a:t>পদ্ধতি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5400E-EA14-05A6-E4D2-7EBFA0E61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4400" dirty="0" err="1"/>
              <a:t>স্বীকৃতি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পদ্ধতিত</a:t>
            </a:r>
            <a:r>
              <a:rPr lang="en-US" sz="4400" dirty="0"/>
              <a:t> </a:t>
            </a:r>
            <a:r>
              <a:rPr lang="en-US" sz="4400" dirty="0" err="1"/>
              <a:t>দুগৰাকী</a:t>
            </a:r>
            <a:r>
              <a:rPr lang="en-US" sz="4400" dirty="0"/>
              <a:t> </a:t>
            </a:r>
            <a:r>
              <a:rPr lang="en-US" sz="4400" dirty="0" err="1"/>
              <a:t>লেখকৰ</a:t>
            </a:r>
            <a:r>
              <a:rPr lang="en-US" sz="4400" dirty="0"/>
              <a:t> </a:t>
            </a:r>
            <a:r>
              <a:rPr lang="en-US" sz="4400" dirty="0" err="1"/>
              <a:t>কৃতিকৰ্মৰ</a:t>
            </a:r>
            <a:r>
              <a:rPr lang="en-US" sz="4400" dirty="0"/>
              <a:t> </a:t>
            </a:r>
            <a:r>
              <a:rPr lang="en-US" sz="4400" dirty="0" err="1"/>
              <a:t>লগতে</a:t>
            </a:r>
            <a:r>
              <a:rPr lang="en-US" sz="4400" dirty="0"/>
              <a:t> </a:t>
            </a:r>
            <a:r>
              <a:rPr lang="en-US" sz="4400" dirty="0" err="1"/>
              <a:t>লেখক</a:t>
            </a:r>
            <a:r>
              <a:rPr lang="en-US" sz="4400" dirty="0"/>
              <a:t>, </a:t>
            </a:r>
            <a:r>
              <a:rPr lang="en-US" sz="4400" dirty="0" err="1"/>
              <a:t>পাঠক</a:t>
            </a:r>
            <a:r>
              <a:rPr lang="en-US" sz="4400" dirty="0"/>
              <a:t>, </a:t>
            </a:r>
            <a:r>
              <a:rPr lang="en-US" sz="4400" dirty="0" err="1"/>
              <a:t>সমালোচক</a:t>
            </a:r>
            <a:r>
              <a:rPr lang="en-US" sz="4400" dirty="0"/>
              <a:t> </a:t>
            </a:r>
            <a:r>
              <a:rPr lang="en-US" sz="4400" dirty="0" err="1"/>
              <a:t>আৰু</a:t>
            </a:r>
            <a:r>
              <a:rPr lang="en-US" sz="4400" dirty="0"/>
              <a:t> </a:t>
            </a:r>
            <a:r>
              <a:rPr lang="en-US" sz="4400" dirty="0" err="1"/>
              <a:t>প্ৰকাশককে</a:t>
            </a:r>
            <a:r>
              <a:rPr lang="en-US" sz="4400" dirty="0"/>
              <a:t> </a:t>
            </a:r>
            <a:r>
              <a:rPr lang="en-US" sz="4400" dirty="0" err="1"/>
              <a:t>ধৰি</a:t>
            </a:r>
            <a:r>
              <a:rPr lang="en-US" sz="4400" dirty="0"/>
              <a:t> </a:t>
            </a:r>
            <a:r>
              <a:rPr lang="en-US" sz="4400" dirty="0" err="1"/>
              <a:t>সাহিত্য</a:t>
            </a:r>
            <a:r>
              <a:rPr lang="en-US" sz="4400" dirty="0"/>
              <a:t> </a:t>
            </a:r>
            <a:r>
              <a:rPr lang="en-US" sz="4400" dirty="0" err="1"/>
              <a:t>সৃষ্টি</a:t>
            </a:r>
            <a:r>
              <a:rPr lang="en-US" sz="4400" dirty="0"/>
              <a:t> </a:t>
            </a:r>
            <a:r>
              <a:rPr lang="en-US" sz="4400" dirty="0" err="1"/>
              <a:t>সম্পৰ্কীয়</a:t>
            </a:r>
            <a:r>
              <a:rPr lang="en-US" sz="4400" dirty="0"/>
              <a:t> </a:t>
            </a:r>
            <a:r>
              <a:rPr lang="en-US" sz="4400" dirty="0" err="1"/>
              <a:t>বিভিন্ন</a:t>
            </a:r>
            <a:r>
              <a:rPr lang="en-US" sz="4400" dirty="0"/>
              <a:t> </a:t>
            </a:r>
            <a:r>
              <a:rPr lang="en-US" sz="4400" dirty="0" err="1"/>
              <a:t>দিশ</a:t>
            </a:r>
            <a:r>
              <a:rPr lang="en-US" sz="4400" dirty="0"/>
              <a:t> </a:t>
            </a:r>
            <a:r>
              <a:rPr lang="en-US" sz="4400" dirty="0" err="1"/>
              <a:t>আলোচনাৰ</a:t>
            </a:r>
            <a:r>
              <a:rPr lang="en-US" sz="4400" dirty="0"/>
              <a:t> </a:t>
            </a:r>
            <a:r>
              <a:rPr lang="en-US" sz="4400" dirty="0" err="1"/>
              <a:t>অন্তৰ্ভূক্ত</a:t>
            </a:r>
            <a:r>
              <a:rPr lang="en-US" sz="4400" dirty="0"/>
              <a:t> </a:t>
            </a:r>
            <a:r>
              <a:rPr lang="en-US" sz="4400" dirty="0" err="1"/>
              <a:t>কৰা</a:t>
            </a:r>
            <a:r>
              <a:rPr lang="en-US" sz="4400" dirty="0"/>
              <a:t> </a:t>
            </a:r>
            <a:r>
              <a:rPr lang="en-US" sz="4400" dirty="0" err="1"/>
              <a:t>হয়</a:t>
            </a:r>
            <a:r>
              <a:rPr lang="en-US" sz="4400" dirty="0"/>
              <a:t>৷ </a:t>
            </a:r>
            <a:r>
              <a:rPr lang="en-US" sz="4400" dirty="0" err="1"/>
              <a:t>এই</a:t>
            </a:r>
            <a:r>
              <a:rPr lang="en-US" sz="4400" dirty="0"/>
              <a:t> </a:t>
            </a:r>
            <a:r>
              <a:rPr lang="en-US" sz="4400" dirty="0" err="1"/>
              <a:t>দিশৰ</a:t>
            </a:r>
            <a:r>
              <a:rPr lang="en-US" sz="4400" dirty="0"/>
              <a:t> </a:t>
            </a:r>
            <a:r>
              <a:rPr lang="en-US" sz="4400" dirty="0" err="1"/>
              <a:t>পৰা</a:t>
            </a:r>
            <a:r>
              <a:rPr lang="en-US" sz="4400" dirty="0"/>
              <a:t> </a:t>
            </a:r>
            <a:r>
              <a:rPr lang="en-US" sz="4400" dirty="0" err="1"/>
              <a:t>স্বীকৃতি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পদ্ধতিক</a:t>
            </a:r>
            <a:r>
              <a:rPr lang="en-US" sz="4400" dirty="0"/>
              <a:t> </a:t>
            </a:r>
            <a:r>
              <a:rPr lang="en-US" sz="4400" dirty="0" err="1"/>
              <a:t>প্ৰভাৱ</a:t>
            </a:r>
            <a:r>
              <a:rPr lang="en-US" sz="4400" dirty="0"/>
              <a:t> </a:t>
            </a:r>
            <a:r>
              <a:rPr lang="en-US" sz="4400" dirty="0" err="1"/>
              <a:t>অধ্যয়ন</a:t>
            </a:r>
            <a:r>
              <a:rPr lang="en-US" sz="4400" dirty="0"/>
              <a:t> </a:t>
            </a:r>
            <a:r>
              <a:rPr lang="en-US" sz="4400" dirty="0" err="1"/>
              <a:t>পদ্ধতিৰে</a:t>
            </a:r>
            <a:r>
              <a:rPr lang="en-US" sz="4400" dirty="0"/>
              <a:t> </a:t>
            </a:r>
            <a:r>
              <a:rPr lang="en-US" sz="4400" dirty="0" err="1"/>
              <a:t>এক</a:t>
            </a:r>
            <a:r>
              <a:rPr lang="en-US" sz="4400" dirty="0"/>
              <a:t> </a:t>
            </a:r>
            <a:r>
              <a:rPr lang="en-US" sz="4400" dirty="0" err="1"/>
              <a:t>বিস্তাৰিত</a:t>
            </a:r>
            <a:r>
              <a:rPr lang="en-US" sz="4400" dirty="0"/>
              <a:t> </a:t>
            </a:r>
            <a:r>
              <a:rPr lang="en-US" sz="4400" dirty="0" err="1"/>
              <a:t>ৰূপ</a:t>
            </a:r>
            <a:r>
              <a:rPr lang="en-US" sz="4400" dirty="0"/>
              <a:t> </a:t>
            </a:r>
            <a:r>
              <a:rPr lang="en-US" sz="4400" dirty="0" err="1"/>
              <a:t>বুলি</a:t>
            </a:r>
            <a:r>
              <a:rPr lang="en-US" sz="4400" dirty="0"/>
              <a:t> </a:t>
            </a:r>
            <a:r>
              <a:rPr lang="en-US" sz="4400" dirty="0" err="1"/>
              <a:t>ক’ব</a:t>
            </a:r>
            <a:r>
              <a:rPr lang="en-US" sz="4400" dirty="0"/>
              <a:t> </a:t>
            </a:r>
            <a:r>
              <a:rPr lang="en-US" sz="4400" dirty="0" err="1"/>
              <a:t>পাৰি</a:t>
            </a:r>
            <a:r>
              <a:rPr lang="en-US" sz="4400" dirty="0"/>
              <a:t>৷</a:t>
            </a:r>
            <a:endParaRPr lang="en-IN" sz="4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3954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ACD99-5F3F-4BD7-8658-063C400D9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err="1"/>
              <a:t>তুলনামূলক</a:t>
            </a:r>
            <a:r>
              <a:rPr lang="en-US" sz="4800" dirty="0"/>
              <a:t> </a:t>
            </a:r>
            <a:r>
              <a:rPr lang="en-US" sz="4800" dirty="0" err="1"/>
              <a:t>সাহিত্য</a:t>
            </a:r>
            <a:r>
              <a:rPr lang="en-US" sz="4800" dirty="0"/>
              <a:t> </a:t>
            </a:r>
            <a:r>
              <a:rPr lang="en-US" sz="4800" dirty="0" err="1"/>
              <a:t>অধ্যয়নৰ</a:t>
            </a:r>
            <a:r>
              <a:rPr lang="en-US" sz="4800" dirty="0"/>
              <a:t> </a:t>
            </a:r>
            <a:r>
              <a:rPr lang="en-US" sz="4800" dirty="0" err="1"/>
              <a:t>শাখা</a:t>
            </a:r>
            <a:r>
              <a:rPr lang="en-US" sz="4800" dirty="0"/>
              <a:t> </a:t>
            </a:r>
            <a:r>
              <a:rPr lang="en-US" sz="4800" dirty="0" err="1"/>
              <a:t>বা</a:t>
            </a:r>
            <a:r>
              <a:rPr lang="en-US" sz="4800" dirty="0"/>
              <a:t> </a:t>
            </a:r>
            <a:r>
              <a:rPr lang="en-US" sz="4800" dirty="0" err="1"/>
              <a:t>সম্প্ৰদায়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C6E97-D527-3DC7-6680-575F5C94E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3600" dirty="0"/>
              <a:t>(ক) </a:t>
            </a:r>
            <a:r>
              <a:rPr lang="en-US" sz="3600" dirty="0" err="1"/>
              <a:t>ফ্ৰান্স-জাৰ্মান</a:t>
            </a:r>
            <a:r>
              <a:rPr lang="en-US" sz="3600" dirty="0"/>
              <a:t> </a:t>
            </a:r>
            <a:r>
              <a:rPr lang="en-US" sz="3600" dirty="0" err="1"/>
              <a:t>সম্প্ৰদায়</a:t>
            </a:r>
            <a:endParaRPr lang="en-IN" sz="3600" dirty="0"/>
          </a:p>
          <a:p>
            <a:pPr marL="0" indent="0">
              <a:buNone/>
            </a:pPr>
            <a:r>
              <a:rPr lang="en-US" sz="3600" dirty="0"/>
              <a:t>(খ) </a:t>
            </a:r>
            <a:r>
              <a:rPr lang="en-US" sz="3600" dirty="0" err="1"/>
              <a:t>আমেৰিকান</a:t>
            </a:r>
            <a:r>
              <a:rPr lang="en-US" sz="3600" dirty="0"/>
              <a:t> </a:t>
            </a:r>
            <a:r>
              <a:rPr lang="en-US" sz="3600" dirty="0" err="1"/>
              <a:t>সম্প্ৰদায়</a:t>
            </a:r>
            <a:endParaRPr lang="en-IN" sz="3600" dirty="0"/>
          </a:p>
          <a:p>
            <a:pPr marL="0" indent="0">
              <a:buNone/>
            </a:pPr>
            <a:r>
              <a:rPr lang="en-US" sz="3600" dirty="0"/>
              <a:t>(গ) </a:t>
            </a:r>
            <a:r>
              <a:rPr lang="en-US" sz="3600" dirty="0" err="1"/>
              <a:t>চীনা</a:t>
            </a:r>
            <a:r>
              <a:rPr lang="en-US" sz="3600" dirty="0"/>
              <a:t> </a:t>
            </a:r>
            <a:r>
              <a:rPr lang="en-US" sz="3600" dirty="0" err="1"/>
              <a:t>সম্প্ৰদায়</a:t>
            </a:r>
            <a:endParaRPr lang="en-IN" sz="3600" dirty="0"/>
          </a:p>
          <a:p>
            <a:pPr marL="0" indent="0">
              <a:buNone/>
            </a:pPr>
            <a:r>
              <a:rPr lang="en-US" sz="3600" dirty="0"/>
              <a:t>(ঘ) </a:t>
            </a:r>
            <a:r>
              <a:rPr lang="en-US" sz="3600" dirty="0" err="1"/>
              <a:t>ৰুছ</a:t>
            </a:r>
            <a:r>
              <a:rPr lang="en-US" sz="3600" dirty="0"/>
              <a:t> </a:t>
            </a:r>
            <a:r>
              <a:rPr lang="en-US" sz="3600" dirty="0" err="1"/>
              <a:t>সম্প্ৰদায়</a:t>
            </a:r>
            <a:endParaRPr lang="en-IN" sz="3600" dirty="0"/>
          </a:p>
          <a:p>
            <a:pPr marL="0" indent="0">
              <a:buNone/>
            </a:pPr>
            <a:r>
              <a:rPr lang="en-US" sz="3600" dirty="0"/>
              <a:t>(ঙ) </a:t>
            </a:r>
            <a:r>
              <a:rPr lang="en-US" sz="3600" dirty="0" err="1"/>
              <a:t>কানাডিয়ান</a:t>
            </a:r>
            <a:r>
              <a:rPr lang="en-US" sz="3600" dirty="0"/>
              <a:t> </a:t>
            </a:r>
            <a:r>
              <a:rPr lang="en-US" sz="3600" dirty="0" err="1"/>
              <a:t>সম্প্ৰদায়</a:t>
            </a:r>
            <a:endParaRPr lang="en-IN" sz="3600" dirty="0"/>
          </a:p>
          <a:p>
            <a:pPr marL="0" indent="0">
              <a:buNone/>
            </a:pPr>
            <a:r>
              <a:rPr lang="en-US" sz="3600" dirty="0"/>
              <a:t>(চ) </a:t>
            </a:r>
            <a:r>
              <a:rPr lang="en-US" sz="3600" dirty="0" err="1"/>
              <a:t>ভাৰতীয়</a:t>
            </a:r>
            <a:r>
              <a:rPr lang="en-US" sz="3600" dirty="0"/>
              <a:t> </a:t>
            </a:r>
            <a:r>
              <a:rPr lang="en-US" sz="3600" dirty="0" err="1"/>
              <a:t>সম্প্ৰদায়</a:t>
            </a:r>
            <a:endParaRPr lang="en-IN" sz="36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01458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17C1A-4D13-7806-9F2F-84357575F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err="1"/>
              <a:t>তুলনামূলক</a:t>
            </a:r>
            <a:r>
              <a:rPr lang="en-US" sz="4800" dirty="0"/>
              <a:t> </a:t>
            </a:r>
            <a:r>
              <a:rPr lang="en-US" sz="4800" dirty="0" err="1"/>
              <a:t>সাহিত্যৰ</a:t>
            </a:r>
            <a:r>
              <a:rPr lang="en-US" sz="4800" dirty="0"/>
              <a:t> </a:t>
            </a:r>
            <a:r>
              <a:rPr lang="en-US" sz="4800" dirty="0" err="1"/>
              <a:t>বিভিন্ন</a:t>
            </a:r>
            <a:r>
              <a:rPr lang="en-US" sz="4800" dirty="0"/>
              <a:t> </a:t>
            </a:r>
            <a:r>
              <a:rPr lang="en-US" sz="4800" dirty="0" err="1"/>
              <a:t>সম্প্ৰদায়</a:t>
            </a:r>
            <a:endParaRPr lang="en-IN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8286B-05E5-0C7B-B538-F31E6A77D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/>
              <a:t>(ক) </a:t>
            </a:r>
            <a:r>
              <a:rPr lang="en-US" sz="3200" dirty="0" err="1"/>
              <a:t>ফ্ৰান্স-জাৰ্মান</a:t>
            </a:r>
            <a:r>
              <a:rPr lang="en-US" sz="3200" dirty="0"/>
              <a:t> </a:t>
            </a:r>
            <a:r>
              <a:rPr lang="en-US" sz="3200" dirty="0" err="1"/>
              <a:t>সম্প্ৰদায়</a:t>
            </a:r>
            <a:r>
              <a:rPr lang="en-US" sz="3200" dirty="0"/>
              <a:t> </a:t>
            </a:r>
            <a:endParaRPr lang="en-IN" sz="3200" dirty="0"/>
          </a:p>
          <a:p>
            <a:pPr marL="0" indent="0" algn="just">
              <a:buNone/>
            </a:pPr>
            <a:r>
              <a:rPr lang="en-US" sz="3200" dirty="0" err="1"/>
              <a:t>এই</a:t>
            </a:r>
            <a:r>
              <a:rPr lang="en-US" sz="3200" dirty="0"/>
              <a:t> </a:t>
            </a:r>
            <a:r>
              <a:rPr lang="en-US" sz="3200" dirty="0" err="1"/>
              <a:t>সম্প্ৰদায়ৰ</a:t>
            </a:r>
            <a:r>
              <a:rPr lang="en-US" sz="3200" dirty="0"/>
              <a:t> </a:t>
            </a:r>
            <a:r>
              <a:rPr lang="en-US" sz="3200" dirty="0" err="1"/>
              <a:t>বিদ্বানসকলে</a:t>
            </a:r>
            <a:r>
              <a:rPr lang="en-US" sz="3200" dirty="0"/>
              <a:t> </a:t>
            </a:r>
            <a:r>
              <a:rPr lang="en-US" sz="3200" dirty="0" err="1"/>
              <a:t>তুলনামূলক</a:t>
            </a:r>
            <a:r>
              <a:rPr lang="en-US" sz="3200" dirty="0"/>
              <a:t> </a:t>
            </a:r>
            <a:r>
              <a:rPr lang="en-US" sz="3200" dirty="0" err="1"/>
              <a:t>সাহিত্যক</a:t>
            </a:r>
            <a:r>
              <a:rPr lang="en-US" sz="3200" dirty="0"/>
              <a:t> </a:t>
            </a:r>
            <a:r>
              <a:rPr lang="en-US" sz="3200" dirty="0" err="1"/>
              <a:t>এক</a:t>
            </a:r>
            <a:r>
              <a:rPr lang="en-US" sz="3200" dirty="0"/>
              <a:t> </a:t>
            </a:r>
            <a:r>
              <a:rPr lang="en-US" sz="3200" dirty="0" err="1"/>
              <a:t>ইতিহাসসন্মত</a:t>
            </a:r>
            <a:r>
              <a:rPr lang="en-US" sz="3200" dirty="0"/>
              <a:t> </a:t>
            </a:r>
            <a:r>
              <a:rPr lang="en-US" sz="3200" dirty="0" err="1"/>
              <a:t>অনুশাসন</a:t>
            </a:r>
            <a:r>
              <a:rPr lang="en-US" sz="3200" dirty="0"/>
              <a:t> </a:t>
            </a:r>
            <a:r>
              <a:rPr lang="en-US" sz="3200" dirty="0" err="1"/>
              <a:t>বুলি</a:t>
            </a:r>
            <a:r>
              <a:rPr lang="en-US" sz="3200" dirty="0"/>
              <a:t> </a:t>
            </a:r>
            <a:r>
              <a:rPr lang="en-US" sz="3200" dirty="0" err="1"/>
              <a:t>গণ্য</a:t>
            </a:r>
            <a:r>
              <a:rPr lang="en-US" sz="3200" dirty="0"/>
              <a:t> </a:t>
            </a:r>
            <a:r>
              <a:rPr lang="en-US" sz="3200" dirty="0" err="1"/>
              <a:t>কৰে</a:t>
            </a:r>
            <a:r>
              <a:rPr lang="en-US" sz="3200" dirty="0"/>
              <a:t>৷</a:t>
            </a:r>
            <a:endParaRPr lang="en-IN" sz="3200" dirty="0"/>
          </a:p>
          <a:p>
            <a:pPr marL="0" indent="0">
              <a:buNone/>
            </a:pPr>
            <a:r>
              <a:rPr lang="en-US" sz="3200" dirty="0"/>
              <a:t>(খ) </a:t>
            </a:r>
            <a:r>
              <a:rPr lang="en-US" sz="3200" dirty="0" err="1"/>
              <a:t>আমেৰিকান</a:t>
            </a:r>
            <a:r>
              <a:rPr lang="en-US" sz="3200" dirty="0"/>
              <a:t> </a:t>
            </a:r>
            <a:r>
              <a:rPr lang="en-US" sz="3200" dirty="0" err="1"/>
              <a:t>সম্প্ৰদায়</a:t>
            </a:r>
            <a:endParaRPr lang="en-IN" sz="3200" dirty="0"/>
          </a:p>
          <a:p>
            <a:pPr marL="0" indent="0">
              <a:buNone/>
            </a:pPr>
            <a:r>
              <a:rPr lang="en-US" sz="3200" dirty="0" err="1"/>
              <a:t>এই</a:t>
            </a:r>
            <a:r>
              <a:rPr lang="en-US" sz="3200" dirty="0"/>
              <a:t> </a:t>
            </a:r>
            <a:r>
              <a:rPr lang="en-US" sz="3200" dirty="0" err="1"/>
              <a:t>সম্প্ৰদায়ত</a:t>
            </a:r>
            <a:r>
              <a:rPr lang="en-US" sz="3200" dirty="0"/>
              <a:t> </a:t>
            </a:r>
            <a:r>
              <a:rPr lang="en-US" sz="3200" dirty="0" err="1"/>
              <a:t>সাহিত্যৰ</a:t>
            </a:r>
            <a:r>
              <a:rPr lang="en-US" sz="3200" dirty="0"/>
              <a:t> </a:t>
            </a:r>
            <a:r>
              <a:rPr lang="en-US" sz="3200" dirty="0" err="1"/>
              <a:t>নন্দনতত্ত্বৰ</a:t>
            </a:r>
            <a:r>
              <a:rPr lang="en-US" sz="3200" dirty="0"/>
              <a:t> </a:t>
            </a:r>
            <a:r>
              <a:rPr lang="en-US" sz="3200" dirty="0" err="1"/>
              <a:t>দিশটোত</a:t>
            </a:r>
            <a:r>
              <a:rPr lang="en-US" sz="3200" dirty="0"/>
              <a:t> </a:t>
            </a:r>
            <a:r>
              <a:rPr lang="en-US" sz="3200" dirty="0" err="1"/>
              <a:t>গুৰুত্ব</a:t>
            </a:r>
            <a:r>
              <a:rPr lang="en-US" sz="3200" dirty="0"/>
              <a:t> </a:t>
            </a:r>
            <a:r>
              <a:rPr lang="en-US" sz="3200" dirty="0" err="1"/>
              <a:t>প্ৰদান</a:t>
            </a:r>
            <a:r>
              <a:rPr lang="en-US" sz="3200" dirty="0"/>
              <a:t> </a:t>
            </a:r>
            <a:r>
              <a:rPr lang="en-US" sz="3200" dirty="0" err="1"/>
              <a:t>কৰা</a:t>
            </a:r>
            <a:r>
              <a:rPr lang="en-US" sz="3200" dirty="0"/>
              <a:t> </a:t>
            </a:r>
            <a:r>
              <a:rPr lang="en-US" sz="3200" dirty="0" err="1"/>
              <a:t>হয়</a:t>
            </a:r>
            <a:r>
              <a:rPr lang="en-US" sz="3200" dirty="0"/>
              <a:t>৷</a:t>
            </a:r>
            <a:endParaRPr lang="en-IN" sz="3200" dirty="0"/>
          </a:p>
          <a:p>
            <a:pPr marL="0" indent="0">
              <a:buNone/>
            </a:pPr>
            <a:r>
              <a:rPr lang="en-US" sz="3200" dirty="0"/>
              <a:t>(গ) </a:t>
            </a:r>
            <a:r>
              <a:rPr lang="en-US" sz="3200" dirty="0" err="1"/>
              <a:t>চীনা</a:t>
            </a:r>
            <a:r>
              <a:rPr lang="en-US" sz="3200" dirty="0"/>
              <a:t> </a:t>
            </a:r>
            <a:r>
              <a:rPr lang="en-US" sz="3200" dirty="0" err="1"/>
              <a:t>সম্প্ৰদায়</a:t>
            </a:r>
            <a:endParaRPr lang="en-IN" sz="3200" dirty="0"/>
          </a:p>
          <a:p>
            <a:pPr marL="0" indent="0">
              <a:buNone/>
            </a:pPr>
            <a:r>
              <a:rPr lang="en-US" sz="3200" dirty="0" err="1"/>
              <a:t>সত্তৰৰ</a:t>
            </a:r>
            <a:r>
              <a:rPr lang="en-US" sz="3200" dirty="0"/>
              <a:t> </a:t>
            </a:r>
            <a:r>
              <a:rPr lang="en-US" sz="3200" dirty="0" err="1"/>
              <a:t>দশকৰ</a:t>
            </a:r>
            <a:r>
              <a:rPr lang="en-US" sz="3200" dirty="0"/>
              <a:t> </a:t>
            </a:r>
            <a:r>
              <a:rPr lang="en-US" sz="3200" dirty="0" err="1"/>
              <a:t>পৰৱৰ্তী</a:t>
            </a:r>
            <a:r>
              <a:rPr lang="en-US" sz="3200" dirty="0"/>
              <a:t> </a:t>
            </a:r>
            <a:r>
              <a:rPr lang="en-US" sz="3200" dirty="0" err="1"/>
              <a:t>সময়ত</a:t>
            </a:r>
            <a:r>
              <a:rPr lang="en-US" sz="3200" dirty="0"/>
              <a:t> </a:t>
            </a:r>
            <a:r>
              <a:rPr lang="en-US" sz="3200" dirty="0" err="1"/>
              <a:t>চীনা</a:t>
            </a:r>
            <a:r>
              <a:rPr lang="en-US" sz="3200" dirty="0"/>
              <a:t> </a:t>
            </a:r>
            <a:r>
              <a:rPr lang="en-US" sz="3200" dirty="0" err="1"/>
              <a:t>তুলনাবিদসকলে</a:t>
            </a:r>
            <a:r>
              <a:rPr lang="en-US" sz="3200" dirty="0"/>
              <a:t> </a:t>
            </a:r>
            <a:r>
              <a:rPr lang="en-US" sz="3200" dirty="0" err="1"/>
              <a:t>চিন্তাৰ</a:t>
            </a:r>
            <a:r>
              <a:rPr lang="en-US" sz="3200" dirty="0"/>
              <a:t> </a:t>
            </a:r>
            <a:r>
              <a:rPr lang="en-US" sz="3200" dirty="0" err="1"/>
              <a:t>নতুনত্বৰ</a:t>
            </a:r>
            <a:r>
              <a:rPr lang="en-US" sz="3200" dirty="0"/>
              <a:t> </a:t>
            </a:r>
            <a:r>
              <a:rPr lang="en-US" sz="3200" dirty="0" err="1"/>
              <a:t>যোগেদি</a:t>
            </a:r>
            <a:r>
              <a:rPr lang="en-US" sz="3200" dirty="0"/>
              <a:t> </a:t>
            </a:r>
            <a:r>
              <a:rPr lang="en-US" sz="3200" dirty="0" err="1"/>
              <a:t>তেওঁলোকৰ</a:t>
            </a:r>
            <a:r>
              <a:rPr lang="en-US" sz="3200" dirty="0"/>
              <a:t> </a:t>
            </a:r>
            <a:r>
              <a:rPr lang="en-US" sz="3200" dirty="0" err="1"/>
              <a:t>প্ৰগতিশীল</a:t>
            </a:r>
            <a:r>
              <a:rPr lang="en-US" sz="3200" dirty="0"/>
              <a:t> </a:t>
            </a:r>
            <a:r>
              <a:rPr lang="en-US" sz="3200" dirty="0" err="1"/>
              <a:t>মনোভাৱৰ</a:t>
            </a:r>
            <a:r>
              <a:rPr lang="en-US" sz="3200" dirty="0"/>
              <a:t> </a:t>
            </a:r>
            <a:r>
              <a:rPr lang="en-US" sz="3200" dirty="0" err="1"/>
              <a:t>পৰিচয়</a:t>
            </a:r>
            <a:r>
              <a:rPr lang="en-US" sz="3200" dirty="0"/>
              <a:t> </a:t>
            </a:r>
            <a:r>
              <a:rPr lang="en-US" sz="3200" dirty="0" err="1"/>
              <a:t>দিছে</a:t>
            </a:r>
            <a:r>
              <a:rPr lang="en-US" sz="3200" dirty="0"/>
              <a:t>৷</a:t>
            </a:r>
            <a:endParaRPr lang="en-IN" sz="32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27560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</TotalTime>
  <Words>487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Ion</vt:lpstr>
      <vt:lpstr>তুলনামূলক সাহিত্য </vt:lpstr>
      <vt:lpstr>তুলনামূলক সাহিত্য </vt:lpstr>
      <vt:lpstr>তুলনামূলক সাহিত্য অধ্যয়নৰ পদ্ধতি </vt:lpstr>
      <vt:lpstr>(ক) সাদৃশ্য সম্বন্ধমূলক পদ্ধতি </vt:lpstr>
      <vt:lpstr>(খ) পৰম্পৰা অধ্যয়ন পদ্ধতি</vt:lpstr>
      <vt:lpstr>(গ) প্ৰভাৱ অধ্যয়ন পদ্ধতি </vt:lpstr>
      <vt:lpstr>(ঘ) স্বীকৃতি অধ্যয়ন পদ্ধতি </vt:lpstr>
      <vt:lpstr>তুলনামূলক সাহিত্য অধ্যয়নৰ শাখা বা সম্প্ৰদায় </vt:lpstr>
      <vt:lpstr>তুলনামূলক সাহিত্যৰ বিভিন্ন সম্প্ৰদায়</vt:lpstr>
      <vt:lpstr>তুলনামূলক সাহিত্যৰ বিভিন্ন সম্প্ৰদায়</vt:lpstr>
      <vt:lpstr>সামৰণি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Gitirekha Bhuyan</dc:creator>
  <cp:lastModifiedBy>Gitirekha Bhuyan</cp:lastModifiedBy>
  <cp:revision>9</cp:revision>
  <dcterms:created xsi:type="dcterms:W3CDTF">2026-05-26T05:27:26Z</dcterms:created>
  <dcterms:modified xsi:type="dcterms:W3CDTF">2026-05-26T06:43:14Z</dcterms:modified>
</cp:coreProperties>
</file>