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Environmental </a:t>
            </a:r>
            <a:r>
              <a:rPr lang="en-US" dirty="0" err="1" smtClean="0"/>
              <a:t>Kuznet</a:t>
            </a:r>
            <a:r>
              <a:rPr lang="en-US" dirty="0" smtClean="0"/>
              <a:t> Curve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dirty="0" smtClean="0"/>
              <a:t>The </a:t>
            </a:r>
            <a:r>
              <a:rPr lang="en-US" b="1" dirty="0" smtClean="0"/>
              <a:t>Environmental Kuznets Curve</a:t>
            </a:r>
            <a:r>
              <a:rPr lang="en-US" dirty="0" smtClean="0"/>
              <a:t> is an economic hypothesis that shows the relationship between </a:t>
            </a:r>
            <a:r>
              <a:rPr lang="en-US" b="1" dirty="0" smtClean="0"/>
              <a:t>economic growth</a:t>
            </a:r>
            <a:r>
              <a:rPr lang="en-US" dirty="0" smtClean="0"/>
              <a:t> (measured as per capita income) and </a:t>
            </a:r>
            <a:r>
              <a:rPr lang="en-US" b="1" dirty="0" smtClean="0"/>
              <a:t>environmental degradation</a:t>
            </a:r>
            <a:r>
              <a:rPr lang="en-US" dirty="0" smtClean="0"/>
              <a:t> (pollution, deforestation, CO₂ emissions, etc.).</a:t>
            </a:r>
            <a:br>
              <a:rPr lang="en-US" dirty="0" smtClean="0"/>
            </a:br>
            <a:r>
              <a:rPr lang="en-US" dirty="0" smtClean="0"/>
              <a:t>It is called an “inverted U-shape” because environmental damage </a:t>
            </a:r>
            <a:r>
              <a:rPr lang="en-US" b="1" dirty="0" smtClean="0"/>
              <a:t>first rises</a:t>
            </a:r>
            <a:r>
              <a:rPr lang="en-US" dirty="0" smtClean="0"/>
              <a:t> with income but </a:t>
            </a:r>
            <a:r>
              <a:rPr lang="en-US" b="1" dirty="0" smtClean="0"/>
              <a:t>later declines</a:t>
            </a:r>
            <a:r>
              <a:rPr lang="en-US" dirty="0" smtClean="0"/>
              <a:t> after reaching a certain income level.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960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Stages of the Curve</a:t>
            </a:r>
            <a:endParaRPr lang="en-US" sz="2800" dirty="0" smtClean="0"/>
          </a:p>
          <a:p>
            <a:pPr lvl="0"/>
            <a:r>
              <a:rPr lang="en-US" b="1" dirty="0" smtClean="0"/>
              <a:t>Initial Stage (Low Income)</a:t>
            </a:r>
            <a:endParaRPr lang="en-US" sz="2800" dirty="0" smtClean="0"/>
          </a:p>
          <a:p>
            <a:pPr lvl="1"/>
            <a:r>
              <a:rPr lang="en-US" dirty="0" smtClean="0"/>
              <a:t>Economic activity is low.</a:t>
            </a:r>
            <a:endParaRPr lang="en-US" sz="2400" dirty="0" smtClean="0"/>
          </a:p>
          <a:p>
            <a:pPr lvl="1"/>
            <a:r>
              <a:rPr lang="en-US" dirty="0" smtClean="0"/>
              <a:t>Pollution levels are also low because there is little industrial production.</a:t>
            </a:r>
            <a:endParaRPr lang="en-US" sz="2400" dirty="0" smtClean="0"/>
          </a:p>
          <a:p>
            <a:pPr lvl="1"/>
            <a:r>
              <a:rPr lang="en-US" dirty="0" smtClean="0"/>
              <a:t>People depend mostly on agriculture and traditional practices.</a:t>
            </a:r>
            <a:endParaRPr lang="en-US" sz="2400" dirty="0" smtClean="0"/>
          </a:p>
          <a:p>
            <a:pPr lvl="0"/>
            <a:r>
              <a:rPr lang="en-US" b="1" dirty="0" smtClean="0"/>
              <a:t>Industrial Growth Stage (Middle Income)</a:t>
            </a:r>
            <a:endParaRPr lang="en-US" sz="2800" dirty="0" smtClean="0"/>
          </a:p>
          <a:p>
            <a:pPr lvl="1"/>
            <a:r>
              <a:rPr lang="en-US" dirty="0" smtClean="0"/>
              <a:t>Rapid industrialization increases pollution.</a:t>
            </a:r>
            <a:endParaRPr lang="en-US" sz="2400" dirty="0" smtClean="0"/>
          </a:p>
          <a:p>
            <a:pPr lvl="1"/>
            <a:r>
              <a:rPr lang="en-US" dirty="0" smtClean="0"/>
              <a:t>Countries focus on economic growth and jobs, often ignoring environmental protection.</a:t>
            </a:r>
            <a:endParaRPr lang="en-US" sz="2400" dirty="0" smtClean="0"/>
          </a:p>
          <a:p>
            <a:pPr lvl="1"/>
            <a:r>
              <a:rPr lang="en-US" dirty="0" smtClean="0"/>
              <a:t>Environmental degradation reaches its </a:t>
            </a:r>
            <a:r>
              <a:rPr lang="en-US" b="1" dirty="0" smtClean="0"/>
              <a:t>highest point (the peak)</a:t>
            </a:r>
            <a:r>
              <a:rPr lang="en-US" dirty="0" smtClean="0"/>
              <a:t>.</a:t>
            </a:r>
            <a:endParaRPr lang="en-US" sz="2400" dirty="0" smtClean="0"/>
          </a:p>
          <a:p>
            <a:pPr lvl="0"/>
            <a:r>
              <a:rPr lang="en-US" b="1" dirty="0" smtClean="0"/>
              <a:t>High Income Stage (Post-Industrial/Advanced Economy)</a:t>
            </a:r>
            <a:endParaRPr lang="en-US" sz="2800" dirty="0" smtClean="0"/>
          </a:p>
          <a:p>
            <a:pPr lvl="1"/>
            <a:r>
              <a:rPr lang="en-US" dirty="0" smtClean="0"/>
              <a:t>With higher income, people demand a cleaner environment.</a:t>
            </a:r>
            <a:endParaRPr lang="en-US" sz="2400" dirty="0" smtClean="0"/>
          </a:p>
          <a:p>
            <a:pPr lvl="1"/>
            <a:r>
              <a:rPr lang="en-US" dirty="0" smtClean="0"/>
              <a:t>Governments enforce </a:t>
            </a:r>
            <a:r>
              <a:rPr lang="en-US" b="1" dirty="0" smtClean="0"/>
              <a:t>stricter environmental regulations</a:t>
            </a:r>
            <a:r>
              <a:rPr lang="en-US" dirty="0" smtClean="0"/>
              <a:t>.</a:t>
            </a:r>
            <a:endParaRPr lang="en-US" sz="2400" dirty="0" smtClean="0"/>
          </a:p>
          <a:p>
            <a:pPr lvl="1"/>
            <a:r>
              <a:rPr lang="en-US" dirty="0" smtClean="0"/>
              <a:t>Industries adopt </a:t>
            </a:r>
            <a:r>
              <a:rPr lang="en-US" b="1" dirty="0" smtClean="0"/>
              <a:t>clean technologies</a:t>
            </a:r>
            <a:r>
              <a:rPr lang="en-US" dirty="0" smtClean="0"/>
              <a:t> and shift to </a:t>
            </a:r>
            <a:r>
              <a:rPr lang="en-US" b="1" dirty="0" smtClean="0"/>
              <a:t>service-based economies</a:t>
            </a:r>
            <a:r>
              <a:rPr lang="en-US" dirty="0" smtClean="0"/>
              <a:t>.</a:t>
            </a:r>
            <a:endParaRPr lang="en-US" sz="2400" dirty="0" smtClean="0"/>
          </a:p>
          <a:p>
            <a:pPr lvl="1"/>
            <a:r>
              <a:rPr lang="en-US" dirty="0" smtClean="0"/>
              <a:t>Pollution begins to </a:t>
            </a:r>
            <a:r>
              <a:rPr lang="en-US" b="1" dirty="0" smtClean="0"/>
              <a:t>decline</a:t>
            </a:r>
            <a:r>
              <a:rPr lang="en-US" dirty="0" smtClean="0"/>
              <a:t> despite continued economic growth.</a:t>
            </a:r>
            <a:endParaRPr lang="en-US" sz="24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The Kuznets Curv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The Kuznets Curv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 descr="Environmental Kuznets curve - Economics Help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198573"/>
            <a:ext cx="5943600" cy="4460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</Words>
  <Application>Microsoft Office PowerPoint</Application>
  <PresentationFormat>On-screen Show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Environmental Kuznet Curve</vt:lpstr>
      <vt:lpstr>Slide 2</vt:lpstr>
      <vt:lpstr>Slide 3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Environmental Kuznet Curve</dc:title>
  <dc:creator>hp</dc:creator>
  <cp:lastModifiedBy>hp</cp:lastModifiedBy>
  <cp:revision>1</cp:revision>
  <dcterms:created xsi:type="dcterms:W3CDTF">2006-08-16T00:00:00Z</dcterms:created>
  <dcterms:modified xsi:type="dcterms:W3CDTF">2026-05-22T06:13:02Z</dcterms:modified>
</cp:coreProperties>
</file>