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Law of Variable Proportions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Law of Variable Proportions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Law of Variable Proportions</a:t>
            </a:r>
            <a:r>
              <a:rPr lang="en-US" dirty="0" smtClean="0"/>
              <a:t> is a fundamental principle in economics, particularly in production theory. It explains how output changes when one factor of production is varied, while all other factors remain fixed.</a:t>
            </a:r>
          </a:p>
          <a:p>
            <a:r>
              <a:rPr lang="en-US" dirty="0" smtClean="0"/>
              <a:t> </a:t>
            </a:r>
          </a:p>
          <a:p>
            <a:r>
              <a:rPr lang="en-US" b="1" dirty="0" smtClean="0"/>
              <a:t>Statement of the Law</a:t>
            </a:r>
            <a:endParaRPr lang="en-US" dirty="0" smtClean="0"/>
          </a:p>
          <a:p>
            <a:r>
              <a:rPr lang="en-US" dirty="0" smtClean="0"/>
              <a:t>When the quantity of one input (say labor) is increased while keeping other inputs (like land, machinery, etc.) fixed, total output increases at an increasing rate at first, then at a diminishing rate, and finally may decline.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Assumptions</a:t>
            </a:r>
            <a:endParaRPr lang="en-US" dirty="0" smtClean="0"/>
          </a:p>
          <a:p>
            <a:pPr lvl="0"/>
            <a:r>
              <a:rPr lang="en-US" dirty="0" smtClean="0"/>
              <a:t>Technology remains constant.</a:t>
            </a:r>
          </a:p>
          <a:p>
            <a:pPr lvl="0"/>
            <a:r>
              <a:rPr lang="en-US" dirty="0" smtClean="0"/>
              <a:t>Only one factor is variable, others are fixed.</a:t>
            </a:r>
          </a:p>
          <a:p>
            <a:pPr lvl="0"/>
            <a:r>
              <a:rPr lang="en-US" dirty="0" smtClean="0"/>
              <a:t>Units of the variable factor are homogeneous.</a:t>
            </a:r>
          </a:p>
          <a:p>
            <a:pPr lvl="0"/>
            <a:r>
              <a:rPr lang="en-US" dirty="0" smtClean="0"/>
              <a:t>Production is measured in physical terms.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w of Variable Proportion: Meaning, Assumptions, Phases and Reasons for Variable  Proportions - GeeksforGeek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492" y="1047432"/>
            <a:ext cx="5327015" cy="476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Three Stages of the Law</a:t>
            </a:r>
            <a:endParaRPr lang="en-US" sz="2400" dirty="0" smtClean="0"/>
          </a:p>
          <a:p>
            <a:pPr lvl="0"/>
            <a:r>
              <a:rPr lang="en-US" b="1" dirty="0" smtClean="0"/>
              <a:t>Stage I: Increasing Returns</a:t>
            </a:r>
            <a:endParaRPr lang="en-US" sz="2800" dirty="0" smtClean="0"/>
          </a:p>
          <a:p>
            <a:pPr lvl="1"/>
            <a:r>
              <a:rPr lang="en-US" dirty="0" smtClean="0"/>
              <a:t>Total Product (TP) increases at an increasing rate.</a:t>
            </a:r>
            <a:endParaRPr lang="en-US" sz="2400" dirty="0" smtClean="0"/>
          </a:p>
          <a:p>
            <a:pPr lvl="1"/>
            <a:r>
              <a:rPr lang="en-US" dirty="0" smtClean="0"/>
              <a:t>Marginal Product (MP) and Average Product (AP) both rise.</a:t>
            </a:r>
            <a:endParaRPr lang="en-US" sz="2400" dirty="0" smtClean="0"/>
          </a:p>
          <a:p>
            <a:pPr lvl="1"/>
            <a:r>
              <a:rPr lang="en-US" dirty="0" smtClean="0"/>
              <a:t>Reason: better utilization of fixed factors.</a:t>
            </a:r>
            <a:endParaRPr lang="en-US" sz="2400" dirty="0" smtClean="0"/>
          </a:p>
          <a:p>
            <a:pPr lvl="0"/>
            <a:r>
              <a:rPr lang="en-US" b="1" dirty="0" smtClean="0"/>
              <a:t>Stage II: Diminishing Returns</a:t>
            </a:r>
            <a:endParaRPr lang="en-US" sz="2800" dirty="0" smtClean="0"/>
          </a:p>
          <a:p>
            <a:pPr lvl="1"/>
            <a:r>
              <a:rPr lang="en-US" dirty="0" smtClean="0"/>
              <a:t>TP increases but at a diminishing rate.</a:t>
            </a:r>
            <a:endParaRPr lang="en-US" sz="2400" dirty="0" smtClean="0"/>
          </a:p>
          <a:p>
            <a:pPr lvl="1"/>
            <a:r>
              <a:rPr lang="en-US" dirty="0" smtClean="0"/>
              <a:t>MP falls but remains positive.</a:t>
            </a:r>
            <a:endParaRPr lang="en-US" sz="2400" dirty="0" smtClean="0"/>
          </a:p>
          <a:p>
            <a:pPr lvl="1"/>
            <a:r>
              <a:rPr lang="en-US" dirty="0" smtClean="0"/>
              <a:t>AP also starts declining after reaching its maximum.</a:t>
            </a:r>
            <a:endParaRPr lang="en-US" sz="2400" dirty="0" smtClean="0"/>
          </a:p>
          <a:p>
            <a:pPr lvl="1"/>
            <a:r>
              <a:rPr lang="en-US" dirty="0" smtClean="0"/>
              <a:t>This is the </a:t>
            </a:r>
            <a:r>
              <a:rPr lang="en-US" b="1" dirty="0" smtClean="0"/>
              <a:t>rational stage</a:t>
            </a:r>
            <a:r>
              <a:rPr lang="en-US" dirty="0" smtClean="0"/>
              <a:t> of production.</a:t>
            </a:r>
            <a:endParaRPr lang="en-US" sz="2400" dirty="0" smtClean="0"/>
          </a:p>
          <a:p>
            <a:pPr lvl="0"/>
            <a:r>
              <a:rPr lang="en-US" b="1" dirty="0" smtClean="0"/>
              <a:t>Stage III: Negative Returns</a:t>
            </a:r>
            <a:endParaRPr lang="en-US" sz="2800" dirty="0" smtClean="0"/>
          </a:p>
          <a:p>
            <a:pPr lvl="1"/>
            <a:r>
              <a:rPr lang="en-US" dirty="0" smtClean="0"/>
              <a:t>TP starts declining.</a:t>
            </a:r>
            <a:endParaRPr lang="en-US" sz="2400" dirty="0" smtClean="0"/>
          </a:p>
          <a:p>
            <a:pPr lvl="1"/>
            <a:r>
              <a:rPr lang="en-US" dirty="0" smtClean="0"/>
              <a:t>MP becomes negative.</a:t>
            </a:r>
            <a:endParaRPr lang="en-US" sz="2400" dirty="0" smtClean="0"/>
          </a:p>
          <a:p>
            <a:pPr lvl="1"/>
            <a:r>
              <a:rPr lang="en-US" dirty="0" smtClean="0"/>
              <a:t>AP continues to fall.</a:t>
            </a:r>
            <a:endParaRPr lang="en-US" sz="2400" dirty="0" smtClean="0"/>
          </a:p>
          <a:p>
            <a:pPr lvl="1"/>
            <a:r>
              <a:rPr lang="en-US" dirty="0" smtClean="0"/>
              <a:t>Too much variable factor causes inefficiency.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Law of Variable Proportions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of Variable Proportions</dc:title>
  <dc:creator>hp</dc:creator>
  <cp:lastModifiedBy>hp</cp:lastModifiedBy>
  <cp:revision>1</cp:revision>
  <dcterms:created xsi:type="dcterms:W3CDTF">2006-08-16T00:00:00Z</dcterms:created>
  <dcterms:modified xsi:type="dcterms:W3CDTF">2026-05-22T05:59:15Z</dcterms:modified>
</cp:coreProperties>
</file>