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8" d="100"/>
          <a:sy n="68" d="100"/>
        </p:scale>
        <p:origin x="81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71F8E8-B67B-5E3E-0053-89107A58C3D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A005A03E-F128-EDBE-9A4A-E5409C9EB59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AFC9C948-D60A-7642-40B4-576DDBAA96B0}"/>
              </a:ext>
            </a:extLst>
          </p:cNvPr>
          <p:cNvSpPr>
            <a:spLocks noGrp="1"/>
          </p:cNvSpPr>
          <p:nvPr>
            <p:ph type="dt" sz="half" idx="10"/>
          </p:nvPr>
        </p:nvSpPr>
        <p:spPr/>
        <p:txBody>
          <a:bodyPr/>
          <a:lstStyle/>
          <a:p>
            <a:fld id="{1CA8B291-06E3-412E-B825-BE3A45B489CC}" type="datetimeFigureOut">
              <a:rPr lang="en-IN" smtClean="0"/>
              <a:t>20-05-2022</a:t>
            </a:fld>
            <a:endParaRPr lang="en-IN"/>
          </a:p>
        </p:txBody>
      </p:sp>
      <p:sp>
        <p:nvSpPr>
          <p:cNvPr id="5" name="Footer Placeholder 4">
            <a:extLst>
              <a:ext uri="{FF2B5EF4-FFF2-40B4-BE49-F238E27FC236}">
                <a16:creationId xmlns:a16="http://schemas.microsoft.com/office/drawing/2014/main" id="{40B3B03B-9E62-487D-B78F-E0D2E7F6A5D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ACC5966-4B60-42E5-162D-92915BF4B13F}"/>
              </a:ext>
            </a:extLst>
          </p:cNvPr>
          <p:cNvSpPr>
            <a:spLocks noGrp="1"/>
          </p:cNvSpPr>
          <p:nvPr>
            <p:ph type="sldNum" sz="quarter" idx="12"/>
          </p:nvPr>
        </p:nvSpPr>
        <p:spPr/>
        <p:txBody>
          <a:bodyPr/>
          <a:lstStyle/>
          <a:p>
            <a:fld id="{D4BE9E8E-4397-46E3-A4EC-E5E04A978ADA}" type="slidenum">
              <a:rPr lang="en-IN" smtClean="0"/>
              <a:t>‹#›</a:t>
            </a:fld>
            <a:endParaRPr lang="en-IN"/>
          </a:p>
        </p:txBody>
      </p:sp>
    </p:spTree>
    <p:extLst>
      <p:ext uri="{BB962C8B-B14F-4D97-AF65-F5344CB8AC3E}">
        <p14:creationId xmlns:p14="http://schemas.microsoft.com/office/powerpoint/2010/main" val="3024792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C05B5-C5E1-A543-453C-6D40085BEFAA}"/>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0F95A4C4-24E4-3559-91BB-E8FEDA97A8E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77BABC6-5942-D999-ECAC-A84F32D37CB2}"/>
              </a:ext>
            </a:extLst>
          </p:cNvPr>
          <p:cNvSpPr>
            <a:spLocks noGrp="1"/>
          </p:cNvSpPr>
          <p:nvPr>
            <p:ph type="dt" sz="half" idx="10"/>
          </p:nvPr>
        </p:nvSpPr>
        <p:spPr/>
        <p:txBody>
          <a:bodyPr/>
          <a:lstStyle/>
          <a:p>
            <a:fld id="{1CA8B291-06E3-412E-B825-BE3A45B489CC}" type="datetimeFigureOut">
              <a:rPr lang="en-IN" smtClean="0"/>
              <a:t>20-05-2022</a:t>
            </a:fld>
            <a:endParaRPr lang="en-IN"/>
          </a:p>
        </p:txBody>
      </p:sp>
      <p:sp>
        <p:nvSpPr>
          <p:cNvPr id="5" name="Footer Placeholder 4">
            <a:extLst>
              <a:ext uri="{FF2B5EF4-FFF2-40B4-BE49-F238E27FC236}">
                <a16:creationId xmlns:a16="http://schemas.microsoft.com/office/drawing/2014/main" id="{37529F72-1D7E-724F-5A17-23BD33F21EC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32F2A6E-8550-D0D5-2DC0-BD6C96E51F0F}"/>
              </a:ext>
            </a:extLst>
          </p:cNvPr>
          <p:cNvSpPr>
            <a:spLocks noGrp="1"/>
          </p:cNvSpPr>
          <p:nvPr>
            <p:ph type="sldNum" sz="quarter" idx="12"/>
          </p:nvPr>
        </p:nvSpPr>
        <p:spPr/>
        <p:txBody>
          <a:bodyPr/>
          <a:lstStyle/>
          <a:p>
            <a:fld id="{D4BE9E8E-4397-46E3-A4EC-E5E04A978ADA}" type="slidenum">
              <a:rPr lang="en-IN" smtClean="0"/>
              <a:t>‹#›</a:t>
            </a:fld>
            <a:endParaRPr lang="en-IN"/>
          </a:p>
        </p:txBody>
      </p:sp>
    </p:spTree>
    <p:extLst>
      <p:ext uri="{BB962C8B-B14F-4D97-AF65-F5344CB8AC3E}">
        <p14:creationId xmlns:p14="http://schemas.microsoft.com/office/powerpoint/2010/main" val="1703480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28936DC-CAD1-BC86-4F1B-BAA0E68A5D2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20C52B55-C683-2378-87E7-0316EEA5870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64D4217-8741-A7B5-DEF7-46FB68DCB286}"/>
              </a:ext>
            </a:extLst>
          </p:cNvPr>
          <p:cNvSpPr>
            <a:spLocks noGrp="1"/>
          </p:cNvSpPr>
          <p:nvPr>
            <p:ph type="dt" sz="half" idx="10"/>
          </p:nvPr>
        </p:nvSpPr>
        <p:spPr/>
        <p:txBody>
          <a:bodyPr/>
          <a:lstStyle/>
          <a:p>
            <a:fld id="{1CA8B291-06E3-412E-B825-BE3A45B489CC}" type="datetimeFigureOut">
              <a:rPr lang="en-IN" smtClean="0"/>
              <a:t>20-05-2022</a:t>
            </a:fld>
            <a:endParaRPr lang="en-IN"/>
          </a:p>
        </p:txBody>
      </p:sp>
      <p:sp>
        <p:nvSpPr>
          <p:cNvPr id="5" name="Footer Placeholder 4">
            <a:extLst>
              <a:ext uri="{FF2B5EF4-FFF2-40B4-BE49-F238E27FC236}">
                <a16:creationId xmlns:a16="http://schemas.microsoft.com/office/drawing/2014/main" id="{742CF3EC-922B-484C-AFE4-87FAD433FFD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5DAF3B9-6044-0D52-3DF5-DA829A20BEF4}"/>
              </a:ext>
            </a:extLst>
          </p:cNvPr>
          <p:cNvSpPr>
            <a:spLocks noGrp="1"/>
          </p:cNvSpPr>
          <p:nvPr>
            <p:ph type="sldNum" sz="quarter" idx="12"/>
          </p:nvPr>
        </p:nvSpPr>
        <p:spPr/>
        <p:txBody>
          <a:bodyPr/>
          <a:lstStyle/>
          <a:p>
            <a:fld id="{D4BE9E8E-4397-46E3-A4EC-E5E04A978ADA}" type="slidenum">
              <a:rPr lang="en-IN" smtClean="0"/>
              <a:t>‹#›</a:t>
            </a:fld>
            <a:endParaRPr lang="en-IN"/>
          </a:p>
        </p:txBody>
      </p:sp>
    </p:spTree>
    <p:extLst>
      <p:ext uri="{BB962C8B-B14F-4D97-AF65-F5344CB8AC3E}">
        <p14:creationId xmlns:p14="http://schemas.microsoft.com/office/powerpoint/2010/main" val="452986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D7F4A-D496-227A-F0D9-61BB923E96F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3389ABBF-0FCC-5110-5D4B-8D2A7DCCA2F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D1691C7-3307-6830-28ED-0FF9706B41C2}"/>
              </a:ext>
            </a:extLst>
          </p:cNvPr>
          <p:cNvSpPr>
            <a:spLocks noGrp="1"/>
          </p:cNvSpPr>
          <p:nvPr>
            <p:ph type="dt" sz="half" idx="10"/>
          </p:nvPr>
        </p:nvSpPr>
        <p:spPr/>
        <p:txBody>
          <a:bodyPr/>
          <a:lstStyle/>
          <a:p>
            <a:fld id="{1CA8B291-06E3-412E-B825-BE3A45B489CC}" type="datetimeFigureOut">
              <a:rPr lang="en-IN" smtClean="0"/>
              <a:t>20-05-2022</a:t>
            </a:fld>
            <a:endParaRPr lang="en-IN"/>
          </a:p>
        </p:txBody>
      </p:sp>
      <p:sp>
        <p:nvSpPr>
          <p:cNvPr id="5" name="Footer Placeholder 4">
            <a:extLst>
              <a:ext uri="{FF2B5EF4-FFF2-40B4-BE49-F238E27FC236}">
                <a16:creationId xmlns:a16="http://schemas.microsoft.com/office/drawing/2014/main" id="{25154984-8B89-FA37-2498-43519CE7EED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6BA60A7-773C-692B-F7F5-55124D1BA306}"/>
              </a:ext>
            </a:extLst>
          </p:cNvPr>
          <p:cNvSpPr>
            <a:spLocks noGrp="1"/>
          </p:cNvSpPr>
          <p:nvPr>
            <p:ph type="sldNum" sz="quarter" idx="12"/>
          </p:nvPr>
        </p:nvSpPr>
        <p:spPr/>
        <p:txBody>
          <a:bodyPr/>
          <a:lstStyle/>
          <a:p>
            <a:fld id="{D4BE9E8E-4397-46E3-A4EC-E5E04A978ADA}" type="slidenum">
              <a:rPr lang="en-IN" smtClean="0"/>
              <a:t>‹#›</a:t>
            </a:fld>
            <a:endParaRPr lang="en-IN"/>
          </a:p>
        </p:txBody>
      </p:sp>
    </p:spTree>
    <p:extLst>
      <p:ext uri="{BB962C8B-B14F-4D97-AF65-F5344CB8AC3E}">
        <p14:creationId xmlns:p14="http://schemas.microsoft.com/office/powerpoint/2010/main" val="3922618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AB048-64FC-1F3D-CFF1-BDBFB35BAD3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BC9AF60C-BBA0-A1E3-AF14-E214B378F8B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0891F0B-5034-4560-DFB2-582510B8944E}"/>
              </a:ext>
            </a:extLst>
          </p:cNvPr>
          <p:cNvSpPr>
            <a:spLocks noGrp="1"/>
          </p:cNvSpPr>
          <p:nvPr>
            <p:ph type="dt" sz="half" idx="10"/>
          </p:nvPr>
        </p:nvSpPr>
        <p:spPr/>
        <p:txBody>
          <a:bodyPr/>
          <a:lstStyle/>
          <a:p>
            <a:fld id="{1CA8B291-06E3-412E-B825-BE3A45B489CC}" type="datetimeFigureOut">
              <a:rPr lang="en-IN" smtClean="0"/>
              <a:t>20-05-2022</a:t>
            </a:fld>
            <a:endParaRPr lang="en-IN"/>
          </a:p>
        </p:txBody>
      </p:sp>
      <p:sp>
        <p:nvSpPr>
          <p:cNvPr id="5" name="Footer Placeholder 4">
            <a:extLst>
              <a:ext uri="{FF2B5EF4-FFF2-40B4-BE49-F238E27FC236}">
                <a16:creationId xmlns:a16="http://schemas.microsoft.com/office/drawing/2014/main" id="{5B8A1369-8C39-E172-C808-6346A6A3416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C8DACF0-F48B-4E67-3480-5D04E662F975}"/>
              </a:ext>
            </a:extLst>
          </p:cNvPr>
          <p:cNvSpPr>
            <a:spLocks noGrp="1"/>
          </p:cNvSpPr>
          <p:nvPr>
            <p:ph type="sldNum" sz="quarter" idx="12"/>
          </p:nvPr>
        </p:nvSpPr>
        <p:spPr/>
        <p:txBody>
          <a:bodyPr/>
          <a:lstStyle/>
          <a:p>
            <a:fld id="{D4BE9E8E-4397-46E3-A4EC-E5E04A978ADA}" type="slidenum">
              <a:rPr lang="en-IN" smtClean="0"/>
              <a:t>‹#›</a:t>
            </a:fld>
            <a:endParaRPr lang="en-IN"/>
          </a:p>
        </p:txBody>
      </p:sp>
    </p:spTree>
    <p:extLst>
      <p:ext uri="{BB962C8B-B14F-4D97-AF65-F5344CB8AC3E}">
        <p14:creationId xmlns:p14="http://schemas.microsoft.com/office/powerpoint/2010/main" val="1216381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CBAAA-C8F7-200C-3F76-9874F3980AC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0695B659-A78B-35F6-85CE-9D19C37E4F4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CF1BBB2A-64E7-4BB6-BABF-87297D4F3D9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D054FF73-E061-4BE1-B1A0-70025CB89151}"/>
              </a:ext>
            </a:extLst>
          </p:cNvPr>
          <p:cNvSpPr>
            <a:spLocks noGrp="1"/>
          </p:cNvSpPr>
          <p:nvPr>
            <p:ph type="dt" sz="half" idx="10"/>
          </p:nvPr>
        </p:nvSpPr>
        <p:spPr/>
        <p:txBody>
          <a:bodyPr/>
          <a:lstStyle/>
          <a:p>
            <a:fld id="{1CA8B291-06E3-412E-B825-BE3A45B489CC}" type="datetimeFigureOut">
              <a:rPr lang="en-IN" smtClean="0"/>
              <a:t>20-05-2022</a:t>
            </a:fld>
            <a:endParaRPr lang="en-IN"/>
          </a:p>
        </p:txBody>
      </p:sp>
      <p:sp>
        <p:nvSpPr>
          <p:cNvPr id="6" name="Footer Placeholder 5">
            <a:extLst>
              <a:ext uri="{FF2B5EF4-FFF2-40B4-BE49-F238E27FC236}">
                <a16:creationId xmlns:a16="http://schemas.microsoft.com/office/drawing/2014/main" id="{E275263F-90EF-C0BB-CD69-96DB9F47EAC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BDC4BCC6-2B50-E5C6-97AB-5CB890D7386D}"/>
              </a:ext>
            </a:extLst>
          </p:cNvPr>
          <p:cNvSpPr>
            <a:spLocks noGrp="1"/>
          </p:cNvSpPr>
          <p:nvPr>
            <p:ph type="sldNum" sz="quarter" idx="12"/>
          </p:nvPr>
        </p:nvSpPr>
        <p:spPr/>
        <p:txBody>
          <a:bodyPr/>
          <a:lstStyle/>
          <a:p>
            <a:fld id="{D4BE9E8E-4397-46E3-A4EC-E5E04A978ADA}" type="slidenum">
              <a:rPr lang="en-IN" smtClean="0"/>
              <a:t>‹#›</a:t>
            </a:fld>
            <a:endParaRPr lang="en-IN"/>
          </a:p>
        </p:txBody>
      </p:sp>
    </p:spTree>
    <p:extLst>
      <p:ext uri="{BB962C8B-B14F-4D97-AF65-F5344CB8AC3E}">
        <p14:creationId xmlns:p14="http://schemas.microsoft.com/office/powerpoint/2010/main" val="811343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BEE89-0AD5-C2A8-D43D-C967A7D3291E}"/>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DCE7EBB-1B86-45B3-3F4C-00FA38BE992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C1ED222-F353-BFA3-B597-16295DB5F66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BFAE29DA-75A5-F4E0-FB04-4708F2C9839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95262D6-33A0-DB14-E30F-E88C7C34346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9D540D44-3BB3-3BA9-5001-BB2FAD44540C}"/>
              </a:ext>
            </a:extLst>
          </p:cNvPr>
          <p:cNvSpPr>
            <a:spLocks noGrp="1"/>
          </p:cNvSpPr>
          <p:nvPr>
            <p:ph type="dt" sz="half" idx="10"/>
          </p:nvPr>
        </p:nvSpPr>
        <p:spPr/>
        <p:txBody>
          <a:bodyPr/>
          <a:lstStyle/>
          <a:p>
            <a:fld id="{1CA8B291-06E3-412E-B825-BE3A45B489CC}" type="datetimeFigureOut">
              <a:rPr lang="en-IN" smtClean="0"/>
              <a:t>20-05-2022</a:t>
            </a:fld>
            <a:endParaRPr lang="en-IN"/>
          </a:p>
        </p:txBody>
      </p:sp>
      <p:sp>
        <p:nvSpPr>
          <p:cNvPr id="8" name="Footer Placeholder 7">
            <a:extLst>
              <a:ext uri="{FF2B5EF4-FFF2-40B4-BE49-F238E27FC236}">
                <a16:creationId xmlns:a16="http://schemas.microsoft.com/office/drawing/2014/main" id="{F9DB0B37-95E5-FB52-7926-338911282635}"/>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1D5D1EFE-E2BF-5A6E-826D-BA3807679B74}"/>
              </a:ext>
            </a:extLst>
          </p:cNvPr>
          <p:cNvSpPr>
            <a:spLocks noGrp="1"/>
          </p:cNvSpPr>
          <p:nvPr>
            <p:ph type="sldNum" sz="quarter" idx="12"/>
          </p:nvPr>
        </p:nvSpPr>
        <p:spPr/>
        <p:txBody>
          <a:bodyPr/>
          <a:lstStyle/>
          <a:p>
            <a:fld id="{D4BE9E8E-4397-46E3-A4EC-E5E04A978ADA}" type="slidenum">
              <a:rPr lang="en-IN" smtClean="0"/>
              <a:t>‹#›</a:t>
            </a:fld>
            <a:endParaRPr lang="en-IN"/>
          </a:p>
        </p:txBody>
      </p:sp>
    </p:spTree>
    <p:extLst>
      <p:ext uri="{BB962C8B-B14F-4D97-AF65-F5344CB8AC3E}">
        <p14:creationId xmlns:p14="http://schemas.microsoft.com/office/powerpoint/2010/main" val="607495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A32B1-1F3A-CCA8-8717-EFC0CA09E573}"/>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FC72A174-C47A-07BD-0F0C-2C4318E967AE}"/>
              </a:ext>
            </a:extLst>
          </p:cNvPr>
          <p:cNvSpPr>
            <a:spLocks noGrp="1"/>
          </p:cNvSpPr>
          <p:nvPr>
            <p:ph type="dt" sz="half" idx="10"/>
          </p:nvPr>
        </p:nvSpPr>
        <p:spPr/>
        <p:txBody>
          <a:bodyPr/>
          <a:lstStyle/>
          <a:p>
            <a:fld id="{1CA8B291-06E3-412E-B825-BE3A45B489CC}" type="datetimeFigureOut">
              <a:rPr lang="en-IN" smtClean="0"/>
              <a:t>20-05-2022</a:t>
            </a:fld>
            <a:endParaRPr lang="en-IN"/>
          </a:p>
        </p:txBody>
      </p:sp>
      <p:sp>
        <p:nvSpPr>
          <p:cNvPr id="4" name="Footer Placeholder 3">
            <a:extLst>
              <a:ext uri="{FF2B5EF4-FFF2-40B4-BE49-F238E27FC236}">
                <a16:creationId xmlns:a16="http://schemas.microsoft.com/office/drawing/2014/main" id="{E99407A6-3670-2857-4878-C684D280C669}"/>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1414CFA9-4A50-1C72-7303-692F51006DA7}"/>
              </a:ext>
            </a:extLst>
          </p:cNvPr>
          <p:cNvSpPr>
            <a:spLocks noGrp="1"/>
          </p:cNvSpPr>
          <p:nvPr>
            <p:ph type="sldNum" sz="quarter" idx="12"/>
          </p:nvPr>
        </p:nvSpPr>
        <p:spPr/>
        <p:txBody>
          <a:bodyPr/>
          <a:lstStyle/>
          <a:p>
            <a:fld id="{D4BE9E8E-4397-46E3-A4EC-E5E04A978ADA}" type="slidenum">
              <a:rPr lang="en-IN" smtClean="0"/>
              <a:t>‹#›</a:t>
            </a:fld>
            <a:endParaRPr lang="en-IN"/>
          </a:p>
        </p:txBody>
      </p:sp>
    </p:spTree>
    <p:extLst>
      <p:ext uri="{BB962C8B-B14F-4D97-AF65-F5344CB8AC3E}">
        <p14:creationId xmlns:p14="http://schemas.microsoft.com/office/powerpoint/2010/main" val="3772210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9331AD-F242-6A95-CD40-181A9D2A45F8}"/>
              </a:ext>
            </a:extLst>
          </p:cNvPr>
          <p:cNvSpPr>
            <a:spLocks noGrp="1"/>
          </p:cNvSpPr>
          <p:nvPr>
            <p:ph type="dt" sz="half" idx="10"/>
          </p:nvPr>
        </p:nvSpPr>
        <p:spPr/>
        <p:txBody>
          <a:bodyPr/>
          <a:lstStyle/>
          <a:p>
            <a:fld id="{1CA8B291-06E3-412E-B825-BE3A45B489CC}" type="datetimeFigureOut">
              <a:rPr lang="en-IN" smtClean="0"/>
              <a:t>20-05-2022</a:t>
            </a:fld>
            <a:endParaRPr lang="en-IN"/>
          </a:p>
        </p:txBody>
      </p:sp>
      <p:sp>
        <p:nvSpPr>
          <p:cNvPr id="3" name="Footer Placeholder 2">
            <a:extLst>
              <a:ext uri="{FF2B5EF4-FFF2-40B4-BE49-F238E27FC236}">
                <a16:creationId xmlns:a16="http://schemas.microsoft.com/office/drawing/2014/main" id="{CD41CC3A-57BB-ED12-6C08-1195F782C96F}"/>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2557E69A-76ED-3C82-B1CB-83F72139DB43}"/>
              </a:ext>
            </a:extLst>
          </p:cNvPr>
          <p:cNvSpPr>
            <a:spLocks noGrp="1"/>
          </p:cNvSpPr>
          <p:nvPr>
            <p:ph type="sldNum" sz="quarter" idx="12"/>
          </p:nvPr>
        </p:nvSpPr>
        <p:spPr/>
        <p:txBody>
          <a:bodyPr/>
          <a:lstStyle/>
          <a:p>
            <a:fld id="{D4BE9E8E-4397-46E3-A4EC-E5E04A978ADA}" type="slidenum">
              <a:rPr lang="en-IN" smtClean="0"/>
              <a:t>‹#›</a:t>
            </a:fld>
            <a:endParaRPr lang="en-IN"/>
          </a:p>
        </p:txBody>
      </p:sp>
    </p:spTree>
    <p:extLst>
      <p:ext uri="{BB962C8B-B14F-4D97-AF65-F5344CB8AC3E}">
        <p14:creationId xmlns:p14="http://schemas.microsoft.com/office/powerpoint/2010/main" val="1613134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8EBA7-3532-6E90-1E89-6345DFC62B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4D6B6C34-784B-041F-CFC5-6FFA8163FE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B58E235B-F5F5-74E6-65F9-ED3D8C399D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247F8D-A983-3E60-B360-EF1D8A22278E}"/>
              </a:ext>
            </a:extLst>
          </p:cNvPr>
          <p:cNvSpPr>
            <a:spLocks noGrp="1"/>
          </p:cNvSpPr>
          <p:nvPr>
            <p:ph type="dt" sz="half" idx="10"/>
          </p:nvPr>
        </p:nvSpPr>
        <p:spPr/>
        <p:txBody>
          <a:bodyPr/>
          <a:lstStyle/>
          <a:p>
            <a:fld id="{1CA8B291-06E3-412E-B825-BE3A45B489CC}" type="datetimeFigureOut">
              <a:rPr lang="en-IN" smtClean="0"/>
              <a:t>20-05-2022</a:t>
            </a:fld>
            <a:endParaRPr lang="en-IN"/>
          </a:p>
        </p:txBody>
      </p:sp>
      <p:sp>
        <p:nvSpPr>
          <p:cNvPr id="6" name="Footer Placeholder 5">
            <a:extLst>
              <a:ext uri="{FF2B5EF4-FFF2-40B4-BE49-F238E27FC236}">
                <a16:creationId xmlns:a16="http://schemas.microsoft.com/office/drawing/2014/main" id="{E7FEE1C1-2728-FEDC-DEA1-E5FF889C4098}"/>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9530B61-AA2C-E85B-4C34-935A8207ACA0}"/>
              </a:ext>
            </a:extLst>
          </p:cNvPr>
          <p:cNvSpPr>
            <a:spLocks noGrp="1"/>
          </p:cNvSpPr>
          <p:nvPr>
            <p:ph type="sldNum" sz="quarter" idx="12"/>
          </p:nvPr>
        </p:nvSpPr>
        <p:spPr/>
        <p:txBody>
          <a:bodyPr/>
          <a:lstStyle/>
          <a:p>
            <a:fld id="{D4BE9E8E-4397-46E3-A4EC-E5E04A978ADA}" type="slidenum">
              <a:rPr lang="en-IN" smtClean="0"/>
              <a:t>‹#›</a:t>
            </a:fld>
            <a:endParaRPr lang="en-IN"/>
          </a:p>
        </p:txBody>
      </p:sp>
    </p:spTree>
    <p:extLst>
      <p:ext uri="{BB962C8B-B14F-4D97-AF65-F5344CB8AC3E}">
        <p14:creationId xmlns:p14="http://schemas.microsoft.com/office/powerpoint/2010/main" val="2851253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15378-E89E-1A45-EBC0-93826184B5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A3AF2904-7E54-C401-52DD-60092B4A7B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5961E7C2-C90E-53D1-ECD2-C3FE5EB364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C1921-E70D-4867-489C-374B6A1182DB}"/>
              </a:ext>
            </a:extLst>
          </p:cNvPr>
          <p:cNvSpPr>
            <a:spLocks noGrp="1"/>
          </p:cNvSpPr>
          <p:nvPr>
            <p:ph type="dt" sz="half" idx="10"/>
          </p:nvPr>
        </p:nvSpPr>
        <p:spPr/>
        <p:txBody>
          <a:bodyPr/>
          <a:lstStyle/>
          <a:p>
            <a:fld id="{1CA8B291-06E3-412E-B825-BE3A45B489CC}" type="datetimeFigureOut">
              <a:rPr lang="en-IN" smtClean="0"/>
              <a:t>20-05-2022</a:t>
            </a:fld>
            <a:endParaRPr lang="en-IN"/>
          </a:p>
        </p:txBody>
      </p:sp>
      <p:sp>
        <p:nvSpPr>
          <p:cNvPr id="6" name="Footer Placeholder 5">
            <a:extLst>
              <a:ext uri="{FF2B5EF4-FFF2-40B4-BE49-F238E27FC236}">
                <a16:creationId xmlns:a16="http://schemas.microsoft.com/office/drawing/2014/main" id="{24CC0B6B-3CCB-3C11-CE92-1D799755F1F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8F47D04-0197-0D03-202F-2B0D0B010458}"/>
              </a:ext>
            </a:extLst>
          </p:cNvPr>
          <p:cNvSpPr>
            <a:spLocks noGrp="1"/>
          </p:cNvSpPr>
          <p:nvPr>
            <p:ph type="sldNum" sz="quarter" idx="12"/>
          </p:nvPr>
        </p:nvSpPr>
        <p:spPr/>
        <p:txBody>
          <a:bodyPr/>
          <a:lstStyle/>
          <a:p>
            <a:fld id="{D4BE9E8E-4397-46E3-A4EC-E5E04A978ADA}" type="slidenum">
              <a:rPr lang="en-IN" smtClean="0"/>
              <a:t>‹#›</a:t>
            </a:fld>
            <a:endParaRPr lang="en-IN"/>
          </a:p>
        </p:txBody>
      </p:sp>
    </p:spTree>
    <p:extLst>
      <p:ext uri="{BB962C8B-B14F-4D97-AF65-F5344CB8AC3E}">
        <p14:creationId xmlns:p14="http://schemas.microsoft.com/office/powerpoint/2010/main" val="762795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3546A3-F4DB-555F-A13A-6CD4EB3EE2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5068F01C-5382-FAAD-2DD8-C56786AD127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01DBA34-4909-14E1-E7CA-B4B6BD7B34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A8B291-06E3-412E-B825-BE3A45B489CC}" type="datetimeFigureOut">
              <a:rPr lang="en-IN" smtClean="0"/>
              <a:t>20-05-2022</a:t>
            </a:fld>
            <a:endParaRPr lang="en-IN"/>
          </a:p>
        </p:txBody>
      </p:sp>
      <p:sp>
        <p:nvSpPr>
          <p:cNvPr id="5" name="Footer Placeholder 4">
            <a:extLst>
              <a:ext uri="{FF2B5EF4-FFF2-40B4-BE49-F238E27FC236}">
                <a16:creationId xmlns:a16="http://schemas.microsoft.com/office/drawing/2014/main" id="{23756D27-AF97-FEF0-57B4-C30C182FCF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CF633600-5F1F-1B82-1449-F632E27DFB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BE9E8E-4397-46E3-A4EC-E5E04A978ADA}" type="slidenum">
              <a:rPr lang="en-IN" smtClean="0"/>
              <a:t>‹#›</a:t>
            </a:fld>
            <a:endParaRPr lang="en-IN"/>
          </a:p>
        </p:txBody>
      </p:sp>
    </p:spTree>
    <p:extLst>
      <p:ext uri="{BB962C8B-B14F-4D97-AF65-F5344CB8AC3E}">
        <p14:creationId xmlns:p14="http://schemas.microsoft.com/office/powerpoint/2010/main" val="2396243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18312-7D2E-0F30-F759-721B021F7C7C}"/>
              </a:ext>
            </a:extLst>
          </p:cNvPr>
          <p:cNvSpPr>
            <a:spLocks noGrp="1"/>
          </p:cNvSpPr>
          <p:nvPr>
            <p:ph type="ctrTitle"/>
          </p:nvPr>
        </p:nvSpPr>
        <p:spPr/>
        <p:txBody>
          <a:bodyPr/>
          <a:lstStyle/>
          <a:p>
            <a:r>
              <a:rPr lang="en-US" dirty="0"/>
              <a:t>Asymmetric Information and Market</a:t>
            </a:r>
            <a:endParaRPr lang="en-IN" dirty="0"/>
          </a:p>
        </p:txBody>
      </p:sp>
      <p:sp>
        <p:nvSpPr>
          <p:cNvPr id="3" name="Subtitle 2">
            <a:extLst>
              <a:ext uri="{FF2B5EF4-FFF2-40B4-BE49-F238E27FC236}">
                <a16:creationId xmlns:a16="http://schemas.microsoft.com/office/drawing/2014/main" id="{3D26FB47-1AFB-C03C-D9AD-257065809C34}"/>
              </a:ext>
            </a:extLst>
          </p:cNvPr>
          <p:cNvSpPr>
            <a:spLocks noGrp="1"/>
          </p:cNvSpPr>
          <p:nvPr>
            <p:ph type="subTitle" idx="1"/>
          </p:nvPr>
        </p:nvSpPr>
        <p:spPr/>
        <p:txBody>
          <a:bodyPr>
            <a:normAutofit lnSpcReduction="10000"/>
          </a:bodyPr>
          <a:lstStyle/>
          <a:p>
            <a:r>
              <a:rPr lang="en-US" dirty="0"/>
              <a:t>Rupali Talukdar</a:t>
            </a:r>
          </a:p>
          <a:p>
            <a:r>
              <a:rPr lang="en-US" dirty="0"/>
              <a:t>Assistant Professor </a:t>
            </a:r>
          </a:p>
          <a:p>
            <a:r>
              <a:rPr lang="en-US" dirty="0"/>
              <a:t>Department of Economics</a:t>
            </a:r>
          </a:p>
          <a:p>
            <a:r>
              <a:rPr lang="en-US" dirty="0" err="1"/>
              <a:t>Khagarijan</a:t>
            </a:r>
            <a:r>
              <a:rPr lang="en-US" dirty="0"/>
              <a:t> College, Nagaon</a:t>
            </a:r>
            <a:endParaRPr lang="en-IN" dirty="0"/>
          </a:p>
        </p:txBody>
      </p:sp>
    </p:spTree>
    <p:extLst>
      <p:ext uri="{BB962C8B-B14F-4D97-AF65-F5344CB8AC3E}">
        <p14:creationId xmlns:p14="http://schemas.microsoft.com/office/powerpoint/2010/main" val="30327164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75603-6DDE-9772-2A78-C9CF4EE50198}"/>
              </a:ext>
            </a:extLst>
          </p:cNvPr>
          <p:cNvSpPr>
            <a:spLocks noGrp="1"/>
          </p:cNvSpPr>
          <p:nvPr>
            <p:ph type="title"/>
          </p:nvPr>
        </p:nvSpPr>
        <p:spPr/>
        <p:txBody>
          <a:bodyPr/>
          <a:lstStyle/>
          <a:p>
            <a:r>
              <a:rPr lang="en-US" dirty="0"/>
              <a:t>Solution to the problem of asymmetric information</a:t>
            </a:r>
            <a:endParaRPr lang="en-IN" dirty="0"/>
          </a:p>
        </p:txBody>
      </p:sp>
      <p:sp>
        <p:nvSpPr>
          <p:cNvPr id="3" name="Content Placeholder 2">
            <a:extLst>
              <a:ext uri="{FF2B5EF4-FFF2-40B4-BE49-F238E27FC236}">
                <a16:creationId xmlns:a16="http://schemas.microsoft.com/office/drawing/2014/main" id="{4AFCF7C6-67FE-E0B0-74C3-5EC1FD891F40}"/>
              </a:ext>
            </a:extLst>
          </p:cNvPr>
          <p:cNvSpPr>
            <a:spLocks noGrp="1"/>
          </p:cNvSpPr>
          <p:nvPr>
            <p:ph idx="1"/>
          </p:nvPr>
        </p:nvSpPr>
        <p:spPr>
          <a:xfrm>
            <a:off x="838200" y="1690688"/>
            <a:ext cx="10515600" cy="5019601"/>
          </a:xfrm>
        </p:spPr>
        <p:txBody>
          <a:bodyPr>
            <a:noAutofit/>
          </a:bodyPr>
          <a:lstStyle/>
          <a:p>
            <a:pPr algn="just"/>
            <a:r>
              <a:rPr lang="en-US" dirty="0" err="1"/>
              <a:t>Signalling</a:t>
            </a:r>
            <a:r>
              <a:rPr lang="en-US" dirty="0"/>
              <a:t>: The existence of asymmetric information often leads to the problem of adverse selection and this leads to market failure. The concept of market </a:t>
            </a:r>
            <a:r>
              <a:rPr lang="en-US" dirty="0" err="1"/>
              <a:t>signalling</a:t>
            </a:r>
            <a:r>
              <a:rPr lang="en-US" dirty="0"/>
              <a:t> is where the buyer or the seller signals the other uninformed party, to increase their information about the product in trade. </a:t>
            </a:r>
          </a:p>
          <a:p>
            <a:pPr algn="just"/>
            <a:r>
              <a:rPr lang="en-US" dirty="0"/>
              <a:t>In the </a:t>
            </a:r>
            <a:r>
              <a:rPr lang="en-US" dirty="0" err="1"/>
              <a:t>labour</a:t>
            </a:r>
            <a:r>
              <a:rPr lang="en-US" dirty="0"/>
              <a:t> market where high- and </a:t>
            </a:r>
            <a:r>
              <a:rPr lang="en-US" dirty="0" err="1"/>
              <a:t>lowability</a:t>
            </a:r>
            <a:r>
              <a:rPr lang="en-US" dirty="0"/>
              <a:t> workers are present and are not easy distinguishable, employing somebody can be very costly to the potential employer. If an employer hires a low-ability worker for a job requiring high-ability, he will be in severe loss. </a:t>
            </a:r>
          </a:p>
          <a:p>
            <a:pPr algn="just"/>
            <a:r>
              <a:rPr lang="en-US" dirty="0"/>
              <a:t>Signals could be in the form of better resume, being highly qualified, education level, showing good etiquettes, speaking in decent language, etc. </a:t>
            </a:r>
          </a:p>
          <a:p>
            <a:pPr marL="0" indent="0" algn="just">
              <a:buNone/>
            </a:pPr>
            <a:endParaRPr lang="en-IN" dirty="0"/>
          </a:p>
        </p:txBody>
      </p:sp>
    </p:spTree>
    <p:extLst>
      <p:ext uri="{BB962C8B-B14F-4D97-AF65-F5344CB8AC3E}">
        <p14:creationId xmlns:p14="http://schemas.microsoft.com/office/powerpoint/2010/main" val="37363694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08E2A8-8A2B-51BF-B6B4-6BA825F4532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BBC73DA0-0A84-D899-5AA8-66EA42F47FF1}"/>
              </a:ext>
            </a:extLst>
          </p:cNvPr>
          <p:cNvSpPr>
            <a:spLocks noGrp="1"/>
          </p:cNvSpPr>
          <p:nvPr>
            <p:ph idx="1"/>
          </p:nvPr>
        </p:nvSpPr>
        <p:spPr/>
        <p:txBody>
          <a:bodyPr>
            <a:normAutofit lnSpcReduction="10000"/>
          </a:bodyPr>
          <a:lstStyle/>
          <a:p>
            <a:pPr algn="just"/>
            <a:r>
              <a:rPr lang="en-US" dirty="0"/>
              <a:t>Screening: Presence of asymmetric information provides incentives to the parties concerned to communicate with each other. </a:t>
            </a:r>
          </a:p>
          <a:p>
            <a:pPr algn="just"/>
            <a:r>
              <a:rPr lang="en-US" dirty="0"/>
              <a:t>In this method, uninformed parties initiate communication by conducting a test either for the informed parties or the goods those parties seek to trade. For instance, in the market for second-hand cars, the potential buyer of a second-hand car can learn about its quality by getting it checked from a mechanic or learn about the accident record of the car. Similarly, a life insurance company can gain information regarding the health of an insurance policy applicant by obtaining the applicant’s medical records, contacting his current physician, or subjecting him to a physical examination. </a:t>
            </a:r>
            <a:endParaRPr lang="en-IN" dirty="0"/>
          </a:p>
        </p:txBody>
      </p:sp>
    </p:spTree>
    <p:extLst>
      <p:ext uri="{BB962C8B-B14F-4D97-AF65-F5344CB8AC3E}">
        <p14:creationId xmlns:p14="http://schemas.microsoft.com/office/powerpoint/2010/main" val="1657840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18DE2-0863-C544-6EA1-AA46E76B197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0DF7DE2-CAA0-8BEC-2301-7C8D9B0071D8}"/>
              </a:ext>
            </a:extLst>
          </p:cNvPr>
          <p:cNvSpPr>
            <a:spLocks noGrp="1"/>
          </p:cNvSpPr>
          <p:nvPr>
            <p:ph idx="1"/>
          </p:nvPr>
        </p:nvSpPr>
        <p:spPr/>
        <p:txBody>
          <a:bodyPr/>
          <a:lstStyle/>
          <a:p>
            <a:pPr algn="just"/>
            <a:r>
              <a:rPr lang="en-US" dirty="0"/>
              <a:t>Coinsurance: In the insurance market, the insurance company can offer the low risk individuals to get co-insurance where the individuals share a portion of the loss with the insurance company.</a:t>
            </a:r>
          </a:p>
          <a:p>
            <a:pPr marL="0" indent="0" algn="just">
              <a:buNone/>
            </a:pPr>
            <a:endParaRPr lang="en-US" dirty="0"/>
          </a:p>
          <a:p>
            <a:pPr algn="just"/>
            <a:r>
              <a:rPr lang="en-US" dirty="0"/>
              <a:t>Deductibility:  under this scheme, some amount is deducted from the claim for the loss suffered by the insurance company.</a:t>
            </a:r>
            <a:endParaRPr lang="en-IN" dirty="0"/>
          </a:p>
        </p:txBody>
      </p:sp>
    </p:spTree>
    <p:extLst>
      <p:ext uri="{BB962C8B-B14F-4D97-AF65-F5344CB8AC3E}">
        <p14:creationId xmlns:p14="http://schemas.microsoft.com/office/powerpoint/2010/main" val="11371766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B2EAA-5EAF-781E-D0E6-754B309F881D}"/>
              </a:ext>
            </a:extLst>
          </p:cNvPr>
          <p:cNvSpPr>
            <a:spLocks noGrp="1"/>
          </p:cNvSpPr>
          <p:nvPr>
            <p:ph type="title"/>
          </p:nvPr>
        </p:nvSpPr>
        <p:spPr/>
        <p:txBody>
          <a:bodyPr/>
          <a:lstStyle/>
          <a:p>
            <a:r>
              <a:rPr lang="en-US" dirty="0"/>
              <a:t>Moral Hazard</a:t>
            </a:r>
            <a:endParaRPr lang="en-IN" dirty="0"/>
          </a:p>
        </p:txBody>
      </p:sp>
      <p:sp>
        <p:nvSpPr>
          <p:cNvPr id="3" name="Content Placeholder 2">
            <a:extLst>
              <a:ext uri="{FF2B5EF4-FFF2-40B4-BE49-F238E27FC236}">
                <a16:creationId xmlns:a16="http://schemas.microsoft.com/office/drawing/2014/main" id="{895FE11F-F4C9-37EC-CC64-FFB42A4CA839}"/>
              </a:ext>
            </a:extLst>
          </p:cNvPr>
          <p:cNvSpPr>
            <a:spLocks noGrp="1"/>
          </p:cNvSpPr>
          <p:nvPr>
            <p:ph idx="1"/>
          </p:nvPr>
        </p:nvSpPr>
        <p:spPr/>
        <p:txBody>
          <a:bodyPr/>
          <a:lstStyle/>
          <a:p>
            <a:pPr algn="just"/>
            <a:r>
              <a:rPr lang="en-US" dirty="0"/>
              <a:t>The moral hazard is a situation where a person or firm’s behavior may change after buying insurance so that it increase the risk.</a:t>
            </a:r>
          </a:p>
          <a:p>
            <a:pPr algn="just"/>
            <a:r>
              <a:rPr lang="en-US" dirty="0"/>
              <a:t>The problem exists when a person buys insurance for accident, fire, illness, then he or she becomes careless and less likely to adopt precautions against the risk.</a:t>
            </a:r>
          </a:p>
          <a:p>
            <a:pPr algn="just"/>
            <a:r>
              <a:rPr lang="en-US" dirty="0"/>
              <a:t>This </a:t>
            </a:r>
            <a:r>
              <a:rPr lang="en-US" dirty="0" err="1"/>
              <a:t>behaviour</a:t>
            </a:r>
            <a:r>
              <a:rPr lang="en-US" dirty="0"/>
              <a:t> of a person is termed as moral hazard.</a:t>
            </a:r>
            <a:endParaRPr lang="en-IN" dirty="0"/>
          </a:p>
        </p:txBody>
      </p:sp>
    </p:spTree>
    <p:extLst>
      <p:ext uri="{BB962C8B-B14F-4D97-AF65-F5344CB8AC3E}">
        <p14:creationId xmlns:p14="http://schemas.microsoft.com/office/powerpoint/2010/main" val="15459862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B99885-F235-3364-B3F2-CEBE4F0AC987}"/>
              </a:ext>
            </a:extLst>
          </p:cNvPr>
          <p:cNvSpPr>
            <a:spLocks noGrp="1"/>
          </p:cNvSpPr>
          <p:nvPr>
            <p:ph type="title"/>
          </p:nvPr>
        </p:nvSpPr>
        <p:spPr/>
        <p:txBody>
          <a:bodyPr/>
          <a:lstStyle/>
          <a:p>
            <a:r>
              <a:rPr lang="en-US" dirty="0"/>
              <a:t>Principal-Agent problem</a:t>
            </a:r>
            <a:endParaRPr lang="en-IN" dirty="0"/>
          </a:p>
        </p:txBody>
      </p:sp>
      <p:sp>
        <p:nvSpPr>
          <p:cNvPr id="3" name="Content Placeholder 2">
            <a:extLst>
              <a:ext uri="{FF2B5EF4-FFF2-40B4-BE49-F238E27FC236}">
                <a16:creationId xmlns:a16="http://schemas.microsoft.com/office/drawing/2014/main" id="{DB07EEB2-59A8-A5D7-496A-E0CE86D988F4}"/>
              </a:ext>
            </a:extLst>
          </p:cNvPr>
          <p:cNvSpPr>
            <a:spLocks noGrp="1"/>
          </p:cNvSpPr>
          <p:nvPr>
            <p:ph idx="1"/>
          </p:nvPr>
        </p:nvSpPr>
        <p:spPr/>
        <p:txBody>
          <a:bodyPr/>
          <a:lstStyle/>
          <a:p>
            <a:pPr algn="just"/>
            <a:r>
              <a:rPr lang="en-US" dirty="0"/>
              <a:t>The existence of moral hazard too occurs because of the principal and agent.</a:t>
            </a:r>
          </a:p>
          <a:p>
            <a:pPr algn="just"/>
            <a:r>
              <a:rPr lang="en-US" dirty="0"/>
              <a:t> Agents are the individuals employed by the principal to achieve principal’s objective.</a:t>
            </a:r>
          </a:p>
          <a:p>
            <a:pPr algn="just"/>
            <a:r>
              <a:rPr lang="en-US" dirty="0"/>
              <a:t> In the presence of information asymmetries, often preferences of the principal and agents are not aligned and agents tend to pursue their own goals rather than the goals of the principals.</a:t>
            </a:r>
          </a:p>
          <a:p>
            <a:pPr algn="just"/>
            <a:r>
              <a:rPr lang="en-US" dirty="0"/>
              <a:t> For instance, the employee (or the agent) on duty has incentive to shirk effort, which his employer (or the principal) fails to observe. </a:t>
            </a:r>
            <a:endParaRPr lang="en-IN" dirty="0"/>
          </a:p>
        </p:txBody>
      </p:sp>
    </p:spTree>
    <p:extLst>
      <p:ext uri="{BB962C8B-B14F-4D97-AF65-F5344CB8AC3E}">
        <p14:creationId xmlns:p14="http://schemas.microsoft.com/office/powerpoint/2010/main" val="36093168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3F87B-F92D-E7C3-26DD-E9CF524932E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895A8B7-20E2-E5D5-9820-812E3DD441C2}"/>
              </a:ext>
            </a:extLst>
          </p:cNvPr>
          <p:cNvSpPr>
            <a:spLocks noGrp="1"/>
          </p:cNvSpPr>
          <p:nvPr>
            <p:ph idx="1"/>
          </p:nvPr>
        </p:nvSpPr>
        <p:spPr/>
        <p:txBody>
          <a:bodyPr/>
          <a:lstStyle/>
          <a:p>
            <a:pPr algn="just"/>
            <a:r>
              <a:rPr lang="en-US" dirty="0"/>
              <a:t>Principal-agent problem can be found both in private enterprises and public enterprises.</a:t>
            </a:r>
          </a:p>
          <a:p>
            <a:pPr algn="just"/>
            <a:r>
              <a:rPr lang="en-US" dirty="0"/>
              <a:t> One way to correct for the principal-agent problem is by making an effective incentive mechanism, wherein the agent can be tied with some share in the profits so that the agents and the principal’s objectives are aligned together. </a:t>
            </a:r>
          </a:p>
          <a:p>
            <a:pPr algn="just"/>
            <a:r>
              <a:rPr lang="en-US" dirty="0"/>
              <a:t>For example, giving managers (agents) some share in the company’s equity so that they do not shirk on their full potential in their duty.</a:t>
            </a:r>
            <a:endParaRPr lang="en-IN" dirty="0"/>
          </a:p>
        </p:txBody>
      </p:sp>
    </p:spTree>
    <p:extLst>
      <p:ext uri="{BB962C8B-B14F-4D97-AF65-F5344CB8AC3E}">
        <p14:creationId xmlns:p14="http://schemas.microsoft.com/office/powerpoint/2010/main" val="3372583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6E043-DAC0-0907-0034-86FDB31FC79F}"/>
              </a:ext>
            </a:extLst>
          </p:cNvPr>
          <p:cNvSpPr>
            <a:spLocks noGrp="1"/>
          </p:cNvSpPr>
          <p:nvPr>
            <p:ph type="title"/>
          </p:nvPr>
        </p:nvSpPr>
        <p:spPr/>
        <p:txBody>
          <a:bodyPr/>
          <a:lstStyle/>
          <a:p>
            <a:r>
              <a:rPr lang="en-US" dirty="0"/>
              <a:t>Meaning of asymmetric information</a:t>
            </a:r>
            <a:endParaRPr lang="en-IN" dirty="0"/>
          </a:p>
        </p:txBody>
      </p:sp>
      <p:sp>
        <p:nvSpPr>
          <p:cNvPr id="3" name="Content Placeholder 2">
            <a:extLst>
              <a:ext uri="{FF2B5EF4-FFF2-40B4-BE49-F238E27FC236}">
                <a16:creationId xmlns:a16="http://schemas.microsoft.com/office/drawing/2014/main" id="{8ACB5622-B7A5-8FD5-CBC8-F964787FEDED}"/>
              </a:ext>
            </a:extLst>
          </p:cNvPr>
          <p:cNvSpPr>
            <a:spLocks noGrp="1"/>
          </p:cNvSpPr>
          <p:nvPr>
            <p:ph idx="1"/>
          </p:nvPr>
        </p:nvSpPr>
        <p:spPr/>
        <p:txBody>
          <a:bodyPr>
            <a:normAutofit/>
          </a:bodyPr>
          <a:lstStyle/>
          <a:p>
            <a:pPr algn="just"/>
            <a:r>
              <a:rPr lang="en-US" dirty="0"/>
              <a:t>Asymmetric information means the market situation when the buyers and sellers have a different information while making a transaction.</a:t>
            </a:r>
          </a:p>
          <a:p>
            <a:pPr algn="just"/>
            <a:r>
              <a:rPr lang="en-IN" dirty="0"/>
              <a:t>The concept of asymmetric information was first analysed by George </a:t>
            </a:r>
            <a:r>
              <a:rPr lang="en-IN" dirty="0" err="1"/>
              <a:t>Akerlof</a:t>
            </a:r>
            <a:r>
              <a:rPr lang="en-IN" dirty="0"/>
              <a:t> in his 1970.</a:t>
            </a:r>
          </a:p>
          <a:p>
            <a:pPr algn="just"/>
            <a:r>
              <a:rPr lang="en-US" dirty="0"/>
              <a:t>This information asymmetry gives the seller an incentive to sell goods of less than the average market quality.</a:t>
            </a:r>
            <a:endParaRPr lang="en-IN" dirty="0"/>
          </a:p>
          <a:p>
            <a:pPr algn="just"/>
            <a:r>
              <a:rPr lang="en-US" dirty="0"/>
              <a:t>The average quality of goods in the market will then reduce as will the market size.</a:t>
            </a:r>
            <a:endParaRPr lang="en-IN" dirty="0"/>
          </a:p>
          <a:p>
            <a:pPr marL="0" indent="0" algn="just">
              <a:buNone/>
            </a:pPr>
            <a:endParaRPr lang="en-IN" dirty="0"/>
          </a:p>
        </p:txBody>
      </p:sp>
    </p:spTree>
    <p:extLst>
      <p:ext uri="{BB962C8B-B14F-4D97-AF65-F5344CB8AC3E}">
        <p14:creationId xmlns:p14="http://schemas.microsoft.com/office/powerpoint/2010/main" val="1801708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CE1DA-F911-4BED-0736-D4BE31916B27}"/>
              </a:ext>
            </a:extLst>
          </p:cNvPr>
          <p:cNvSpPr>
            <a:spLocks noGrp="1"/>
          </p:cNvSpPr>
          <p:nvPr>
            <p:ph type="title"/>
          </p:nvPr>
        </p:nvSpPr>
        <p:spPr/>
        <p:txBody>
          <a:bodyPr/>
          <a:lstStyle/>
          <a:p>
            <a:r>
              <a:rPr lang="en-IN" dirty="0"/>
              <a:t>ADVERSE SELECTION </a:t>
            </a:r>
          </a:p>
        </p:txBody>
      </p:sp>
      <p:sp>
        <p:nvSpPr>
          <p:cNvPr id="3" name="Content Placeholder 2">
            <a:extLst>
              <a:ext uri="{FF2B5EF4-FFF2-40B4-BE49-F238E27FC236}">
                <a16:creationId xmlns:a16="http://schemas.microsoft.com/office/drawing/2014/main" id="{AD9D1059-9D74-01F1-E6DF-C38C032F119E}"/>
              </a:ext>
            </a:extLst>
          </p:cNvPr>
          <p:cNvSpPr>
            <a:spLocks noGrp="1"/>
          </p:cNvSpPr>
          <p:nvPr>
            <p:ph idx="1"/>
          </p:nvPr>
        </p:nvSpPr>
        <p:spPr>
          <a:xfrm>
            <a:off x="590843" y="1505242"/>
            <a:ext cx="11155680" cy="5352757"/>
          </a:xfrm>
        </p:spPr>
        <p:txBody>
          <a:bodyPr>
            <a:noAutofit/>
          </a:bodyPr>
          <a:lstStyle/>
          <a:p>
            <a:pPr algn="just"/>
            <a:r>
              <a:rPr lang="en-US" dirty="0"/>
              <a:t>Adverse selection refers to a situation when parties gaining from the presence of asymmetric information are more likely to enter into a trade than the parties suffering from information asymmetries. </a:t>
            </a:r>
          </a:p>
          <a:p>
            <a:pPr algn="just"/>
            <a:r>
              <a:rPr lang="en-US" dirty="0"/>
              <a:t>If buyers of the secondhand cars cannot distinguish good cars from bad ones, sellers may be inclined to sell only lemons (bad-quality cars). </a:t>
            </a:r>
          </a:p>
          <a:p>
            <a:pPr algn="just"/>
            <a:r>
              <a:rPr lang="en-US" dirty="0"/>
              <a:t>If the potential employers have trouble assessing the abilities of workers, they may end up employing poorly qualified workers. </a:t>
            </a:r>
          </a:p>
          <a:p>
            <a:pPr algn="just"/>
            <a:r>
              <a:rPr lang="en-US" dirty="0"/>
              <a:t>The informed parties, viz. second-hand car sellers, insurance buyers, workers, are more willing to trade when trading is less advantageous to the uninformed parties, viz. second-hand car buyers, insurance companies, and potential employers, respectively. This phenomenon is known as adverse selection.</a:t>
            </a:r>
            <a:endParaRPr lang="en-IN" dirty="0"/>
          </a:p>
        </p:txBody>
      </p:sp>
    </p:spTree>
    <p:extLst>
      <p:ext uri="{BB962C8B-B14F-4D97-AF65-F5344CB8AC3E}">
        <p14:creationId xmlns:p14="http://schemas.microsoft.com/office/powerpoint/2010/main" val="2587967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27D56-CFFF-ED87-0D2A-B40394670BFA}"/>
              </a:ext>
            </a:extLst>
          </p:cNvPr>
          <p:cNvSpPr>
            <a:spLocks noGrp="1"/>
          </p:cNvSpPr>
          <p:nvPr>
            <p:ph type="title"/>
          </p:nvPr>
        </p:nvSpPr>
        <p:spPr/>
        <p:txBody>
          <a:bodyPr/>
          <a:lstStyle/>
          <a:p>
            <a:r>
              <a:rPr lang="en-IN" dirty="0"/>
              <a:t>Market for ‘lemons’ </a:t>
            </a:r>
          </a:p>
        </p:txBody>
      </p:sp>
      <p:sp>
        <p:nvSpPr>
          <p:cNvPr id="3" name="Content Placeholder 2">
            <a:extLst>
              <a:ext uri="{FF2B5EF4-FFF2-40B4-BE49-F238E27FC236}">
                <a16:creationId xmlns:a16="http://schemas.microsoft.com/office/drawing/2014/main" id="{9735FB70-FB16-3F5B-37CF-892AFD2112B9}"/>
              </a:ext>
            </a:extLst>
          </p:cNvPr>
          <p:cNvSpPr>
            <a:spLocks noGrp="1"/>
          </p:cNvSpPr>
          <p:nvPr>
            <p:ph idx="1"/>
          </p:nvPr>
        </p:nvSpPr>
        <p:spPr/>
        <p:txBody>
          <a:bodyPr/>
          <a:lstStyle/>
          <a:p>
            <a:pPr algn="just"/>
            <a:r>
              <a:rPr lang="en-US" dirty="0"/>
              <a:t>Let us consider a market where buyers and sellers have different information regarding the quality of the product offered for sale. </a:t>
            </a:r>
          </a:p>
          <a:p>
            <a:pPr algn="just"/>
            <a:r>
              <a:rPr lang="en-US" dirty="0"/>
              <a:t>The market is mixed of both good as well as bad quality used cars.</a:t>
            </a:r>
          </a:p>
          <a:p>
            <a:pPr algn="just"/>
            <a:r>
              <a:rPr lang="en-US" dirty="0"/>
              <a:t>Everyone knows that all the used cars are not of same quality and there is 50 per </a:t>
            </a:r>
            <a:r>
              <a:rPr lang="en-US" dirty="0" err="1"/>
              <a:t>centchance</a:t>
            </a:r>
            <a:r>
              <a:rPr lang="en-US" dirty="0"/>
              <a:t> of getting a car in good condition (‘Plums’) and 50 per cent chance of getting a car in bad condition (‘lemons’). However, the owner of the cars know the actual quality of the car, but the buyers have no clue about which one is plum and which one is lemon. Moreover it is not easy to verify the quality of car from the market. </a:t>
            </a:r>
          </a:p>
          <a:p>
            <a:pPr algn="just"/>
            <a:endParaRPr lang="en-IN" dirty="0"/>
          </a:p>
        </p:txBody>
      </p:sp>
    </p:spTree>
    <p:extLst>
      <p:ext uri="{BB962C8B-B14F-4D97-AF65-F5344CB8AC3E}">
        <p14:creationId xmlns:p14="http://schemas.microsoft.com/office/powerpoint/2010/main" val="382866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C2106-335E-74FD-8169-5FB23ED8AB89}"/>
              </a:ext>
            </a:extLst>
          </p:cNvPr>
          <p:cNvSpPr>
            <a:spLocks noGrp="1"/>
          </p:cNvSpPr>
          <p:nvPr>
            <p:ph type="title"/>
          </p:nvPr>
        </p:nvSpPr>
        <p:spPr>
          <a:xfrm>
            <a:off x="838200" y="365126"/>
            <a:ext cx="10515600" cy="141312"/>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7A320C48-D42A-4BD6-9A0D-2E583E005254}"/>
              </a:ext>
            </a:extLst>
          </p:cNvPr>
          <p:cNvSpPr>
            <a:spLocks noGrp="1"/>
          </p:cNvSpPr>
          <p:nvPr>
            <p:ph idx="1"/>
          </p:nvPr>
        </p:nvSpPr>
        <p:spPr>
          <a:xfrm>
            <a:off x="838200" y="801858"/>
            <a:ext cx="10515600" cy="5375105"/>
          </a:xfrm>
        </p:spPr>
        <p:txBody>
          <a:bodyPr>
            <a:noAutofit/>
          </a:bodyPr>
          <a:lstStyle/>
          <a:p>
            <a:pPr algn="just"/>
            <a:r>
              <a:rPr lang="en-US" dirty="0"/>
              <a:t>Let the owners of the lemon want to sell it at Rs. 1,00,000 and the owners of the plums want to sell at Rs. 2,00,000. </a:t>
            </a:r>
          </a:p>
          <a:p>
            <a:pPr algn="just"/>
            <a:r>
              <a:rPr lang="en-US" dirty="0"/>
              <a:t>Let the buyer of the car is ready to pay Rs. 2,40,000 if the car is a plum but Rs. 1,20,000 if the car is a lemon.</a:t>
            </a:r>
          </a:p>
          <a:p>
            <a:pPr algn="just"/>
            <a:r>
              <a:rPr lang="en-US" dirty="0"/>
              <a:t> If there is no problem in verifying the quality of car from the market, then the lemons will be sold at some price between Rs. 1,00,000 to Rs. 1,20,000 and the plums will be sold at some price in between Rs. 2,00,000 to Rs. 2,40,000. </a:t>
            </a:r>
          </a:p>
          <a:p>
            <a:pPr algn="just"/>
            <a:r>
              <a:rPr lang="en-US" dirty="0"/>
              <a:t>Since buyers cannot observe the quality of car to be purchased, they will have to guess about the quality of an average car. </a:t>
            </a:r>
          </a:p>
          <a:p>
            <a:pPr algn="just"/>
            <a:r>
              <a:rPr lang="en-US" dirty="0"/>
              <a:t>Given that there is only 50 per cent chance of getting a plum (i.e., a car is equally likely to be a plum or a lemon)and 50 per cent chance of getting lemon. So, the expected value of the car for a typical buyer is: </a:t>
            </a:r>
          </a:p>
          <a:p>
            <a:pPr marL="0" indent="0" algn="just">
              <a:buNone/>
            </a:pPr>
            <a:r>
              <a:rPr lang="en-US" dirty="0"/>
              <a:t>E(B) = ½*240000 + ½* 120000 = 180000</a:t>
            </a:r>
          </a:p>
          <a:p>
            <a:pPr marL="0" indent="0" algn="just">
              <a:buNone/>
            </a:pPr>
            <a:endParaRPr lang="en-IN" dirty="0"/>
          </a:p>
        </p:txBody>
      </p:sp>
    </p:spTree>
    <p:extLst>
      <p:ext uri="{BB962C8B-B14F-4D97-AF65-F5344CB8AC3E}">
        <p14:creationId xmlns:p14="http://schemas.microsoft.com/office/powerpoint/2010/main" val="744233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DEEF5-D84A-16DE-F7EE-1E637AC1AA86}"/>
              </a:ext>
            </a:extLst>
          </p:cNvPr>
          <p:cNvSpPr>
            <a:spLocks noGrp="1"/>
          </p:cNvSpPr>
          <p:nvPr>
            <p:ph type="title"/>
          </p:nvPr>
        </p:nvSpPr>
        <p:spPr>
          <a:xfrm>
            <a:off x="838200" y="365126"/>
            <a:ext cx="10515600" cy="315912"/>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5A10F336-576A-2721-F8AC-7F4F9AF34FD3}"/>
              </a:ext>
            </a:extLst>
          </p:cNvPr>
          <p:cNvSpPr>
            <a:spLocks noGrp="1"/>
          </p:cNvSpPr>
          <p:nvPr>
            <p:ph idx="1"/>
          </p:nvPr>
        </p:nvSpPr>
        <p:spPr>
          <a:xfrm>
            <a:off x="838200" y="872197"/>
            <a:ext cx="10515600" cy="5304765"/>
          </a:xfrm>
        </p:spPr>
        <p:txBody>
          <a:bodyPr>
            <a:normAutofit/>
          </a:bodyPr>
          <a:lstStyle/>
          <a:p>
            <a:pPr algn="just"/>
            <a:r>
              <a:rPr lang="en-US" dirty="0"/>
              <a:t>The price that the buyers are willing to pay for an average car is less than the price that the sellers of plum expect from the transaction. </a:t>
            </a:r>
          </a:p>
          <a:p>
            <a:pPr algn="just"/>
            <a:r>
              <a:rPr lang="en-US" dirty="0"/>
              <a:t>So at a price of Rs. 180000, only lemons would be offered for sale.</a:t>
            </a:r>
          </a:p>
          <a:p>
            <a:pPr algn="just"/>
            <a:r>
              <a:rPr lang="en-US" dirty="0"/>
              <a:t>Even though the price at which buyers are willing to buy plums exceeds the price at which sellers are willing to sell them, no such transaction for plums will take place. This is the problem of market failure. </a:t>
            </a:r>
          </a:p>
          <a:p>
            <a:pPr algn="just"/>
            <a:r>
              <a:rPr lang="en-US" dirty="0"/>
              <a:t>In the presence of information asymmetry, if too many low quality items are offered for sale, it changes the buyers’ perception (and dampens the willingness to pay) on the average product, and thus making difficult for the sellers of high quality items to offer their products in the market. </a:t>
            </a:r>
            <a:endParaRPr lang="en-IN" dirty="0"/>
          </a:p>
        </p:txBody>
      </p:sp>
    </p:spTree>
    <p:extLst>
      <p:ext uri="{BB962C8B-B14F-4D97-AF65-F5344CB8AC3E}">
        <p14:creationId xmlns:p14="http://schemas.microsoft.com/office/powerpoint/2010/main" val="42699124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7E4214-37C3-6BBD-38A5-E4A4794DECF1}"/>
              </a:ext>
            </a:extLst>
          </p:cNvPr>
          <p:cNvSpPr>
            <a:spLocks noGrp="1"/>
          </p:cNvSpPr>
          <p:nvPr>
            <p:ph type="title"/>
          </p:nvPr>
        </p:nvSpPr>
        <p:spPr/>
        <p:txBody>
          <a:bodyPr/>
          <a:lstStyle/>
          <a:p>
            <a:r>
              <a:rPr lang="en-US" dirty="0"/>
              <a:t>Asymmetric information and market for </a:t>
            </a:r>
            <a:r>
              <a:rPr lang="en-US" dirty="0" err="1"/>
              <a:t>labour</a:t>
            </a:r>
            <a:endParaRPr lang="en-IN" dirty="0"/>
          </a:p>
        </p:txBody>
      </p:sp>
      <p:sp>
        <p:nvSpPr>
          <p:cNvPr id="3" name="Content Placeholder 2">
            <a:extLst>
              <a:ext uri="{FF2B5EF4-FFF2-40B4-BE49-F238E27FC236}">
                <a16:creationId xmlns:a16="http://schemas.microsoft.com/office/drawing/2014/main" id="{7CADC1FE-B184-6A80-0610-8197F3B44C09}"/>
              </a:ext>
            </a:extLst>
          </p:cNvPr>
          <p:cNvSpPr>
            <a:spLocks noGrp="1"/>
          </p:cNvSpPr>
          <p:nvPr>
            <p:ph idx="1"/>
          </p:nvPr>
        </p:nvSpPr>
        <p:spPr/>
        <p:txBody>
          <a:bodyPr/>
          <a:lstStyle/>
          <a:p>
            <a:pPr algn="just"/>
            <a:r>
              <a:rPr lang="en-US" dirty="0"/>
              <a:t>The quality of the </a:t>
            </a:r>
            <a:r>
              <a:rPr lang="en-US" dirty="0" err="1"/>
              <a:t>labour</a:t>
            </a:r>
            <a:r>
              <a:rPr lang="en-US" dirty="0"/>
              <a:t> in the market dropped due to the presence of the asymmetric information. This is known as the situation of adverse selection.</a:t>
            </a:r>
          </a:p>
          <a:p>
            <a:pPr marL="0" indent="0" algn="just">
              <a:buNone/>
            </a:pPr>
            <a:endParaRPr lang="en-IN" dirty="0"/>
          </a:p>
        </p:txBody>
      </p:sp>
      <p:graphicFrame>
        <p:nvGraphicFramePr>
          <p:cNvPr id="4" name="Table 4">
            <a:extLst>
              <a:ext uri="{FF2B5EF4-FFF2-40B4-BE49-F238E27FC236}">
                <a16:creationId xmlns:a16="http://schemas.microsoft.com/office/drawing/2014/main" id="{67DC181B-B248-F2E5-E3C8-2A9E315C5104}"/>
              </a:ext>
            </a:extLst>
          </p:cNvPr>
          <p:cNvGraphicFramePr>
            <a:graphicFrameLocks noGrp="1"/>
          </p:cNvGraphicFramePr>
          <p:nvPr>
            <p:extLst>
              <p:ext uri="{D42A27DB-BD31-4B8C-83A1-F6EECF244321}">
                <p14:modId xmlns:p14="http://schemas.microsoft.com/office/powerpoint/2010/main" val="3026123247"/>
              </p:ext>
            </p:extLst>
          </p:nvPr>
        </p:nvGraphicFramePr>
        <p:xfrm>
          <a:off x="1252023" y="3798277"/>
          <a:ext cx="9692641" cy="1940377"/>
        </p:xfrm>
        <a:graphic>
          <a:graphicData uri="http://schemas.openxmlformats.org/drawingml/2006/table">
            <a:tbl>
              <a:tblPr firstRow="1" bandRow="1">
                <a:tableStyleId>{5C22544A-7EE6-4342-B048-85BDC9FD1C3A}</a:tableStyleId>
              </a:tblPr>
              <a:tblGrid>
                <a:gridCol w="3252456">
                  <a:extLst>
                    <a:ext uri="{9D8B030D-6E8A-4147-A177-3AD203B41FA5}">
                      <a16:colId xmlns:a16="http://schemas.microsoft.com/office/drawing/2014/main" val="1984608842"/>
                    </a:ext>
                  </a:extLst>
                </a:gridCol>
                <a:gridCol w="3478995">
                  <a:extLst>
                    <a:ext uri="{9D8B030D-6E8A-4147-A177-3AD203B41FA5}">
                      <a16:colId xmlns:a16="http://schemas.microsoft.com/office/drawing/2014/main" val="193625103"/>
                    </a:ext>
                  </a:extLst>
                </a:gridCol>
                <a:gridCol w="2961190">
                  <a:extLst>
                    <a:ext uri="{9D8B030D-6E8A-4147-A177-3AD203B41FA5}">
                      <a16:colId xmlns:a16="http://schemas.microsoft.com/office/drawing/2014/main" val="460076469"/>
                    </a:ext>
                  </a:extLst>
                </a:gridCol>
              </a:tblGrid>
              <a:tr h="1940377">
                <a:tc>
                  <a:txBody>
                    <a:bodyPr/>
                    <a:lstStyle/>
                    <a:p>
                      <a:r>
                        <a:rPr lang="en-US" dirty="0"/>
                        <a:t>High quality </a:t>
                      </a:r>
                      <a:r>
                        <a:rPr lang="en-US" dirty="0" err="1"/>
                        <a:t>labour</a:t>
                      </a:r>
                      <a:r>
                        <a:rPr lang="en-US" dirty="0"/>
                        <a:t> and wage</a:t>
                      </a:r>
                    </a:p>
                    <a:p>
                      <a:r>
                        <a:rPr lang="en-US" dirty="0"/>
                        <a:t>12000(500 </a:t>
                      </a:r>
                      <a:r>
                        <a:rPr lang="en-US" dirty="0" err="1"/>
                        <a:t>labour</a:t>
                      </a:r>
                      <a:r>
                        <a:rPr lang="en-US" dirty="0"/>
                        <a:t>)</a:t>
                      </a:r>
                    </a:p>
                    <a:p>
                      <a:r>
                        <a:rPr lang="en-US" dirty="0"/>
                        <a:t>6000(300 </a:t>
                      </a:r>
                      <a:r>
                        <a:rPr lang="en-US" dirty="0" err="1"/>
                        <a:t>labour</a:t>
                      </a:r>
                      <a:r>
                        <a:rPr lang="en-US" dirty="0"/>
                        <a:t>)</a:t>
                      </a:r>
                    </a:p>
                    <a:p>
                      <a:r>
                        <a:rPr lang="en-US" dirty="0"/>
                        <a:t>4000(200 </a:t>
                      </a:r>
                      <a:r>
                        <a:rPr lang="en-US" dirty="0" err="1"/>
                        <a:t>labour</a:t>
                      </a:r>
                      <a:r>
                        <a:rPr lang="en-US" dirty="0"/>
                        <a:t>)</a:t>
                      </a:r>
                    </a:p>
                    <a:p>
                      <a:r>
                        <a:rPr lang="en-US" dirty="0"/>
                        <a:t>2000 (0)</a:t>
                      </a:r>
                      <a:endParaRPr lang="en-IN" dirty="0"/>
                    </a:p>
                  </a:txBody>
                  <a:tcPr/>
                </a:tc>
                <a:tc>
                  <a:txBody>
                    <a:bodyPr/>
                    <a:lstStyle/>
                    <a:p>
                      <a:r>
                        <a:rPr lang="en-US" dirty="0"/>
                        <a:t>Low quality </a:t>
                      </a:r>
                      <a:r>
                        <a:rPr lang="en-US" dirty="0" err="1"/>
                        <a:t>labour</a:t>
                      </a:r>
                      <a:r>
                        <a:rPr lang="en-US" dirty="0"/>
                        <a:t> and wage</a:t>
                      </a:r>
                    </a:p>
                    <a:p>
                      <a:r>
                        <a:rPr lang="en-US" dirty="0"/>
                        <a:t>12000(1000 </a:t>
                      </a:r>
                      <a:r>
                        <a:rPr lang="en-US" dirty="0" err="1"/>
                        <a:t>labour</a:t>
                      </a:r>
                      <a:r>
                        <a:rPr lang="en-US" dirty="0"/>
                        <a:t>)</a:t>
                      </a:r>
                    </a:p>
                    <a:p>
                      <a:r>
                        <a:rPr lang="en-US" dirty="0"/>
                        <a:t>6000(600 </a:t>
                      </a:r>
                      <a:r>
                        <a:rPr lang="en-US" dirty="0" err="1"/>
                        <a:t>labour</a:t>
                      </a:r>
                      <a:r>
                        <a:rPr lang="en-US" dirty="0"/>
                        <a:t>)</a:t>
                      </a:r>
                    </a:p>
                    <a:p>
                      <a:r>
                        <a:rPr lang="en-US" dirty="0"/>
                        <a:t>4000(400 </a:t>
                      </a:r>
                      <a:r>
                        <a:rPr lang="en-US" dirty="0" err="1"/>
                        <a:t>labour</a:t>
                      </a:r>
                      <a:r>
                        <a:rPr lang="en-US" dirty="0"/>
                        <a:t>)</a:t>
                      </a:r>
                    </a:p>
                    <a:p>
                      <a:r>
                        <a:rPr lang="en-US" dirty="0"/>
                        <a:t>2000(100 </a:t>
                      </a:r>
                      <a:r>
                        <a:rPr lang="en-US" dirty="0" err="1"/>
                        <a:t>labour</a:t>
                      </a:r>
                      <a:r>
                        <a:rPr lang="en-US" dirty="0"/>
                        <a:t>)</a:t>
                      </a:r>
                      <a:endParaRPr lang="en-IN" dirty="0"/>
                    </a:p>
                  </a:txBody>
                  <a:tcPr/>
                </a:tc>
                <a:tc>
                  <a:txBody>
                    <a:bodyPr/>
                    <a:lstStyle/>
                    <a:p>
                      <a:r>
                        <a:rPr lang="en-US" dirty="0"/>
                        <a:t>Equilibrium wage for high quality </a:t>
                      </a:r>
                      <a:r>
                        <a:rPr lang="en-US" dirty="0" err="1"/>
                        <a:t>labour</a:t>
                      </a:r>
                      <a:r>
                        <a:rPr lang="en-US" dirty="0"/>
                        <a:t> is Rs. 12000 and low quality </a:t>
                      </a:r>
                      <a:r>
                        <a:rPr lang="en-US" dirty="0" err="1"/>
                        <a:t>labour</a:t>
                      </a:r>
                      <a:r>
                        <a:rPr lang="en-US" dirty="0"/>
                        <a:t> is Rs. 6000</a:t>
                      </a:r>
                      <a:endParaRPr lang="en-IN" dirty="0"/>
                    </a:p>
                  </a:txBody>
                  <a:tcPr/>
                </a:tc>
                <a:extLst>
                  <a:ext uri="{0D108BD9-81ED-4DB2-BD59-A6C34878D82A}">
                    <a16:rowId xmlns:a16="http://schemas.microsoft.com/office/drawing/2014/main" val="1297565069"/>
                  </a:ext>
                </a:extLst>
              </a:tr>
            </a:tbl>
          </a:graphicData>
        </a:graphic>
      </p:graphicFrame>
    </p:spTree>
    <p:extLst>
      <p:ext uri="{BB962C8B-B14F-4D97-AF65-F5344CB8AC3E}">
        <p14:creationId xmlns:p14="http://schemas.microsoft.com/office/powerpoint/2010/main" val="18059089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26D21-29AA-73F8-ABAF-5DA33F4F4AB0}"/>
              </a:ext>
            </a:extLst>
          </p:cNvPr>
          <p:cNvSpPr>
            <a:spLocks noGrp="1"/>
          </p:cNvSpPr>
          <p:nvPr>
            <p:ph type="title"/>
          </p:nvPr>
        </p:nvSpPr>
        <p:spPr/>
        <p:txBody>
          <a:bodyPr/>
          <a:lstStyle/>
          <a:p>
            <a:r>
              <a:rPr lang="en-US" dirty="0"/>
              <a:t>Asymmetric information and insurance market</a:t>
            </a:r>
            <a:endParaRPr lang="en-IN" dirty="0"/>
          </a:p>
        </p:txBody>
      </p:sp>
      <p:sp>
        <p:nvSpPr>
          <p:cNvPr id="3" name="Content Placeholder 2">
            <a:extLst>
              <a:ext uri="{FF2B5EF4-FFF2-40B4-BE49-F238E27FC236}">
                <a16:creationId xmlns:a16="http://schemas.microsoft.com/office/drawing/2014/main" id="{5EB75B7C-9948-3477-DDCD-1B2023739AC9}"/>
              </a:ext>
            </a:extLst>
          </p:cNvPr>
          <p:cNvSpPr>
            <a:spLocks noGrp="1"/>
          </p:cNvSpPr>
          <p:nvPr>
            <p:ph idx="1"/>
          </p:nvPr>
        </p:nvSpPr>
        <p:spPr/>
        <p:txBody>
          <a:bodyPr/>
          <a:lstStyle/>
          <a:p>
            <a:pPr algn="just"/>
            <a:r>
              <a:rPr lang="en-US" dirty="0"/>
              <a:t>Huge asymmetric information exists in the market for insurance. For instance, in the case of health insurance, the maximum and true information about one’s own health is known only to the person himself or herself. </a:t>
            </a:r>
          </a:p>
          <a:p>
            <a:pPr algn="just"/>
            <a:r>
              <a:rPr lang="en-US" dirty="0"/>
              <a:t>The insurance company often suffers from the lack of information about the person’s real health status. </a:t>
            </a:r>
          </a:p>
          <a:p>
            <a:pPr algn="just"/>
            <a:r>
              <a:rPr lang="en-US" dirty="0"/>
              <a:t>In the presence of asymmetric information, it is difficult for the insurance company to segregate individuals facing high health risk from the ones facing a lower risk. This leads to the problem of adverse selection in the market for health insurance.</a:t>
            </a:r>
            <a:endParaRPr lang="en-IN" dirty="0"/>
          </a:p>
        </p:txBody>
      </p:sp>
    </p:spTree>
    <p:extLst>
      <p:ext uri="{BB962C8B-B14F-4D97-AF65-F5344CB8AC3E}">
        <p14:creationId xmlns:p14="http://schemas.microsoft.com/office/powerpoint/2010/main" val="49272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7B2ED5-86A9-A76A-BFC4-38B6BEDB503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B337CF4-8E19-8B16-585A-CEE4834B8A18}"/>
              </a:ext>
            </a:extLst>
          </p:cNvPr>
          <p:cNvSpPr>
            <a:spLocks noGrp="1"/>
          </p:cNvSpPr>
          <p:nvPr>
            <p:ph idx="1"/>
          </p:nvPr>
        </p:nvSpPr>
        <p:spPr/>
        <p:txBody>
          <a:bodyPr/>
          <a:lstStyle/>
          <a:p>
            <a:pPr algn="just"/>
            <a:r>
              <a:rPr lang="en-US" dirty="0"/>
              <a:t>In such scenario, the healthy individuals may have disincentive to buy insurance while sick individuals may have high incentive to buy insurance. Adverse selection will prevail as individuals applying for insurance will now consists more of the sick people than healthy people, leading to insurance company losing out profits. This will lead to market failure in insurance market.</a:t>
            </a:r>
          </a:p>
          <a:p>
            <a:pPr marL="0" indent="0" algn="just">
              <a:buNone/>
            </a:pPr>
            <a:endParaRPr lang="en-IN" dirty="0"/>
          </a:p>
        </p:txBody>
      </p:sp>
    </p:spTree>
    <p:extLst>
      <p:ext uri="{BB962C8B-B14F-4D97-AF65-F5344CB8AC3E}">
        <p14:creationId xmlns:p14="http://schemas.microsoft.com/office/powerpoint/2010/main" val="3505066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TotalTime>
  <Words>1506</Words>
  <Application>Microsoft Office PowerPoint</Application>
  <PresentationFormat>Widescreen</PresentationFormat>
  <Paragraphs>68</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Asymmetric Information and Market</vt:lpstr>
      <vt:lpstr>Meaning of asymmetric information</vt:lpstr>
      <vt:lpstr>ADVERSE SELECTION </vt:lpstr>
      <vt:lpstr>Market for ‘lemons’ </vt:lpstr>
      <vt:lpstr>PowerPoint Presentation</vt:lpstr>
      <vt:lpstr>PowerPoint Presentation</vt:lpstr>
      <vt:lpstr>Asymmetric information and market for labour</vt:lpstr>
      <vt:lpstr>Asymmetric information and insurance market</vt:lpstr>
      <vt:lpstr>PowerPoint Presentation</vt:lpstr>
      <vt:lpstr>Solution to the problem of asymmetric information</vt:lpstr>
      <vt:lpstr>PowerPoint Presentation</vt:lpstr>
      <vt:lpstr>PowerPoint Presentation</vt:lpstr>
      <vt:lpstr>Moral Hazard</vt:lpstr>
      <vt:lpstr>Principal-Agent problem</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Asymmetric Information and Market</dc:title>
  <dc:creator>hp pc</dc:creator>
  <cp:lastModifiedBy>hp pc</cp:lastModifiedBy>
  <cp:revision>4</cp:revision>
  <dcterms:created xsi:type="dcterms:W3CDTF">2022-05-19T16:58:20Z</dcterms:created>
  <dcterms:modified xsi:type="dcterms:W3CDTF">2022-05-20T02:43:13Z</dcterms:modified>
</cp:coreProperties>
</file>