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Poppins"/>
      <p:regular r:id="rId16"/>
      <p:bold r:id="rId17"/>
      <p:italic r:id="rId18"/>
      <p:boldItalic r:id="rId19"/>
    </p:embeddedFont>
    <p:embeddedFont>
      <p:font typeface="Inter"/>
      <p:regular r:id="rId20"/>
      <p:bold r:id="rId21"/>
      <p:italic r:id="rId22"/>
      <p:boldItalic r:id="rId23"/>
    </p:embeddedFont>
    <p:embeddedFont>
      <p:font typeface="Inter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-regular.fntdata"/><Relationship Id="rId22" Type="http://schemas.openxmlformats.org/officeDocument/2006/relationships/font" Target="fonts/Inter-italic.fntdata"/><Relationship Id="rId21" Type="http://schemas.openxmlformats.org/officeDocument/2006/relationships/font" Target="fonts/Inter-bold.fntdata"/><Relationship Id="rId24" Type="http://schemas.openxmlformats.org/officeDocument/2006/relationships/font" Target="fonts/InterMedium-regular.fntdata"/><Relationship Id="rId23" Type="http://schemas.openxmlformats.org/officeDocument/2006/relationships/font" Target="fonts/Inter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Medium-italic.fntdata"/><Relationship Id="rId25" Type="http://schemas.openxmlformats.org/officeDocument/2006/relationships/font" Target="fonts/InterMedium-bold.fntdata"/><Relationship Id="rId27" Type="http://schemas.openxmlformats.org/officeDocument/2006/relationships/font" Target="fonts/Inter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3f8e839c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e3f8e839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14.png"/><Relationship Id="rId6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1927919"/>
            <a:ext cx="11601450" cy="1095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0" u="none" cap="none" strike="noStrike">
                <a:solidFill>
                  <a:srgbClr val="FFD43B"/>
                </a:solidFill>
                <a:latin typeface="Poppins"/>
                <a:ea typeface="Poppins"/>
                <a:cs typeface="Poppins"/>
                <a:sym typeface="Poppins"/>
              </a:rPr>
              <a:t>Python Programming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3213794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A Comprehensive Introduction to Python Basics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1500" y="4116734"/>
            <a:ext cx="11049000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CBD5E1"/>
                </a:solidFill>
                <a:latin typeface="Inter Medium"/>
                <a:ea typeface="Inter Medium"/>
                <a:cs typeface="Inter Medium"/>
                <a:sym typeface="Inter Medium"/>
              </a:rPr>
              <a:t>Presented by Aman Kumar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650" u="none" cap="none" strike="noStrike">
                <a:solidFill>
                  <a:srgbClr val="CBD5E1"/>
                </a:solidFill>
                <a:latin typeface="Inter Medium"/>
                <a:ea typeface="Inter Medium"/>
                <a:cs typeface="Inter Medium"/>
                <a:sym typeface="Inter Medium"/>
              </a:rPr>
              <a:t> Asst. Professor, BCA/PGDCA, Khagarijan College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/>
        </p:nvSpPr>
        <p:spPr>
          <a:xfrm>
            <a:off x="2690050" y="2626250"/>
            <a:ext cx="7272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sz="4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3" name="Google Shape;9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431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04875" y="2226468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Created by Guido van Rossum and first released in 1991.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04875" y="3087290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High-level, interpreted programming language with dynamic semantics.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904875" y="3948112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Emphasizes code readability and simple, English-like syntax.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904875" y="4808934"/>
            <a:ext cx="490537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Supports multiple programming paradigms, including object-oriented and procedural.</a:t>
            </a:r>
            <a:endParaRPr/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0431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 txBox="1"/>
          <p:nvPr/>
        </p:nvSpPr>
        <p:spPr>
          <a:xfrm>
            <a:off x="571500" y="571500"/>
            <a:ext cx="116014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What is Python?</a:t>
            </a:r>
            <a:endParaRPr/>
          </a:p>
        </p:txBody>
      </p:sp>
      <p:pic>
        <p:nvPicPr>
          <p:cNvPr descr="image.png" id="100" name="Google Shape;100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245518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1" name="Google Shape;10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106340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2" name="Google Shape;10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967162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3" name="Google Shape;103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827984"/>
            <a:ext cx="1143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0" name="Google Shape;110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1" name="Google Shape;111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1320879" y="3186410"/>
            <a:ext cx="193024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Easy to Learn</a:t>
            </a:r>
            <a:endParaRPr/>
          </a:p>
        </p:txBody>
      </p:sp>
      <p:sp>
        <p:nvSpPr>
          <p:cNvPr id="113" name="Google Shape;113;p15"/>
          <p:cNvSpPr txBox="1"/>
          <p:nvPr/>
        </p:nvSpPr>
        <p:spPr>
          <a:xfrm>
            <a:off x="866775" y="3729335"/>
            <a:ext cx="283845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Features a simple, clean syntax that closely mimics natural English, making it highly readable for beginners.</a:t>
            </a:r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4930854" y="3186410"/>
            <a:ext cx="233029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Highly Versatile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4676775" y="3729335"/>
            <a:ext cx="283845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Powers applications across web development, data science, artificial intelligence, and task automation.</a:t>
            </a:r>
            <a:endParaRPr/>
          </a:p>
        </p:txBody>
      </p:sp>
      <p:sp>
        <p:nvSpPr>
          <p:cNvPr id="116" name="Google Shape;116;p15"/>
          <p:cNvSpPr txBox="1"/>
          <p:nvPr/>
        </p:nvSpPr>
        <p:spPr>
          <a:xfrm>
            <a:off x="8495823" y="3186410"/>
            <a:ext cx="2820352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Strong Community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8486775" y="3729335"/>
            <a:ext cx="283845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Backed by a massive global developer community, providing robust libraries and extensive ongoing support.</a:t>
            </a:r>
            <a:endParaRPr/>
          </a:p>
        </p:txBody>
      </p:sp>
      <p:pic>
        <p:nvPicPr>
          <p:cNvPr descr="image.png" id="118" name="Google Shape;118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976437" y="2395835"/>
            <a:ext cx="61912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19" name="Google Shape;11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15012" y="2395835"/>
            <a:ext cx="561975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20" name="Google Shape;120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58350" y="2395835"/>
            <a:ext cx="495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71500" y="571500"/>
            <a:ext cx="116014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Why Learn Python?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571500" y="571500"/>
            <a:ext cx="5550693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Core Capabilities</a:t>
            </a:r>
            <a:endParaRPr/>
          </a:p>
        </p:txBody>
      </p:sp>
      <p:pic>
        <p:nvPicPr>
          <p:cNvPr descr="image.png" id="128" name="Google Shape;12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/>
          <p:nvPr/>
        </p:nvSpPr>
        <p:spPr>
          <a:xfrm>
            <a:off x="571500" y="2179439"/>
            <a:ext cx="5286300" cy="7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Python is dynamically typed, meaning you don't need to declare variable types upfront.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571500" y="3099494"/>
            <a:ext cx="5286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It is an interpreted language, executing code line by line for easier debugging and faster iterative development.</a:t>
            </a:r>
            <a:endParaRPr/>
          </a:p>
        </p:txBody>
      </p:sp>
      <p:sp>
        <p:nvSpPr>
          <p:cNvPr id="131" name="Google Shape;131;p16"/>
          <p:cNvSpPr txBox="1"/>
          <p:nvPr/>
        </p:nvSpPr>
        <p:spPr>
          <a:xfrm>
            <a:off x="571500" y="4408140"/>
            <a:ext cx="5286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It is equipped with a massive standard library, offering "batteries included" functionality out of the box.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F172A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6" name="Google Shape;13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>
            <a:off x="5524500" y="2567880"/>
            <a:ext cx="1143000" cy="57150"/>
          </a:xfrm>
          <a:prstGeom prst="rect">
            <a:avLst/>
          </a:prstGeom>
          <a:solidFill>
            <a:srgbClr val="3776A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3655695" y="2910780"/>
            <a:ext cx="4880610" cy="90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F8FAFC"/>
                </a:solidFill>
                <a:latin typeface="Poppins"/>
                <a:ea typeface="Poppins"/>
                <a:cs typeface="Poppins"/>
                <a:sym typeface="Poppins"/>
              </a:rPr>
              <a:t>Core Concepts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3567112" y="4006155"/>
            <a:ext cx="5057775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CBD5E1"/>
                </a:solidFill>
                <a:latin typeface="Inter"/>
                <a:ea typeface="Inter"/>
                <a:cs typeface="Inter"/>
                <a:sym typeface="Inter"/>
              </a:rPr>
              <a:t>Variables, Data Types, and Control Flow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4" name="Google Shape;14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5" name="Google Shape;14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28204"/>
            <a:ext cx="5238750" cy="42398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6" name="Google Shape;14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1828204"/>
            <a:ext cx="5238750" cy="4239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850582" y="2313979"/>
            <a:ext cx="468058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776AB"/>
                </a:solidFill>
                <a:latin typeface="Poppins"/>
                <a:ea typeface="Poppins"/>
                <a:cs typeface="Poppins"/>
                <a:sym typeface="Poppins"/>
              </a:rPr>
              <a:t>Variables</a:t>
            </a:r>
            <a:endParaRPr/>
          </a:p>
        </p:txBody>
      </p:sp>
      <p:sp>
        <p:nvSpPr>
          <p:cNvPr id="148" name="Google Shape;148;p18"/>
          <p:cNvSpPr txBox="1"/>
          <p:nvPr/>
        </p:nvSpPr>
        <p:spPr>
          <a:xfrm>
            <a:off x="6660832" y="2313979"/>
            <a:ext cx="4680585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3776AB"/>
                </a:solidFill>
                <a:latin typeface="Poppins"/>
                <a:ea typeface="Poppins"/>
                <a:cs typeface="Poppins"/>
                <a:sym typeface="Poppins"/>
              </a:rPr>
              <a:t>Data Types</a:t>
            </a:r>
            <a:endParaRPr/>
          </a:p>
        </p:txBody>
      </p:sp>
      <p:sp>
        <p:nvSpPr>
          <p:cNvPr id="149" name="Google Shape;149;p18"/>
          <p:cNvSpPr txBox="1"/>
          <p:nvPr/>
        </p:nvSpPr>
        <p:spPr>
          <a:xfrm>
            <a:off x="1295400" y="2999779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Used to store data values in memory for processing.</a:t>
            </a:r>
            <a:endParaRPr/>
          </a:p>
        </p:txBody>
      </p:sp>
      <p:sp>
        <p:nvSpPr>
          <p:cNvPr id="150" name="Google Shape;150;p18"/>
          <p:cNvSpPr txBox="1"/>
          <p:nvPr/>
        </p:nvSpPr>
        <p:spPr>
          <a:xfrm>
            <a:off x="1295400" y="3860601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Dynamically typed; no explicit type declaration is needed.</a:t>
            </a:r>
            <a:endParaRPr/>
          </a:p>
        </p:txBody>
      </p:sp>
      <p:sp>
        <p:nvSpPr>
          <p:cNvPr id="151" name="Google Shape;151;p18"/>
          <p:cNvSpPr txBox="1"/>
          <p:nvPr/>
        </p:nvSpPr>
        <p:spPr>
          <a:xfrm>
            <a:off x="1295400" y="4721423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Variable names are case-sensitive and must start with a letter or underscore.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7105650" y="2999779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Integers: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Whole numbers (e.g., 10, -5)</a:t>
            </a:r>
            <a:endParaRPr/>
          </a:p>
        </p:txBody>
      </p:sp>
      <p:sp>
        <p:nvSpPr>
          <p:cNvPr id="153" name="Google Shape;153;p18"/>
          <p:cNvSpPr txBox="1"/>
          <p:nvPr/>
        </p:nvSpPr>
        <p:spPr>
          <a:xfrm>
            <a:off x="7105650" y="3525440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Floats: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Decimal numbers (e.g., 3.14, 0.5)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7105650" y="4051101"/>
            <a:ext cx="4124325" cy="6703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Strings: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Text enclosed in quotes (e.g., "Hello")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7105650" y="4911923"/>
            <a:ext cx="4124325" cy="335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Booleans: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True or False logic values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571500" y="571500"/>
            <a:ext cx="116014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Core Data Types</a:t>
            </a:r>
            <a:endParaRPr/>
          </a:p>
        </p:txBody>
      </p:sp>
      <p:pic>
        <p:nvPicPr>
          <p:cNvPr descr="image.png" id="157" name="Google Shape;157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25" y="3018829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8" name="Google Shape;15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25" y="3879651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9" name="Google Shape;1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62025" y="4740473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0" name="Google Shape;16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2275" y="3018829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1" name="Google Shape;161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2275" y="3544490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2" name="Google Shape;16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2275" y="4070151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3" name="Google Shape;163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72275" y="4930973"/>
            <a:ext cx="1143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8" name="Google Shape;16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69" name="Google Shape;16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0" name="Google Shape;17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8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1" name="Google Shape;17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500" y="1957685"/>
            <a:ext cx="3429000" cy="398085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9"/>
          <p:cNvSpPr txBox="1"/>
          <p:nvPr/>
        </p:nvSpPr>
        <p:spPr>
          <a:xfrm>
            <a:off x="1350883" y="3186410"/>
            <a:ext cx="1870233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Conditionals</a:t>
            </a:r>
            <a:endParaRPr/>
          </a:p>
        </p:txBody>
      </p:sp>
      <p:sp>
        <p:nvSpPr>
          <p:cNvPr id="173" name="Google Shape;173;p19"/>
          <p:cNvSpPr txBox="1"/>
          <p:nvPr/>
        </p:nvSpPr>
        <p:spPr>
          <a:xfrm>
            <a:off x="866775" y="3729335"/>
            <a:ext cx="283845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Use 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if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elif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, and </a:t>
            </a: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else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statements to execute specific blocks of code based on dynamic conditions.</a:t>
            </a:r>
            <a:endParaRPr/>
          </a:p>
        </p:txBody>
      </p:sp>
      <p:sp>
        <p:nvSpPr>
          <p:cNvPr id="174" name="Google Shape;174;p19"/>
          <p:cNvSpPr txBox="1"/>
          <p:nvPr/>
        </p:nvSpPr>
        <p:spPr>
          <a:xfrm>
            <a:off x="5410914" y="3186410"/>
            <a:ext cx="1370171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For Loops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4676775" y="3729335"/>
            <a:ext cx="2838450" cy="16758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Iterate over sequences (like lists, strings, or ranges) to execute logic a predetermined number of times.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9035891" y="3186410"/>
            <a:ext cx="1740217" cy="400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0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While Loops</a:t>
            </a:r>
            <a:endParaRPr/>
          </a:p>
        </p:txBody>
      </p:sp>
      <p:sp>
        <p:nvSpPr>
          <p:cNvPr id="177" name="Google Shape;177;p19"/>
          <p:cNvSpPr txBox="1"/>
          <p:nvPr/>
        </p:nvSpPr>
        <p:spPr>
          <a:xfrm>
            <a:off x="8486775" y="3729335"/>
            <a:ext cx="2838450" cy="13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Continuously and repeatedly execute a block of code as long as a specified condition remains true.</a:t>
            </a:r>
            <a:endParaRPr/>
          </a:p>
        </p:txBody>
      </p:sp>
      <p:pic>
        <p:nvPicPr>
          <p:cNvPr descr="image.png" id="178" name="Google Shape;17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66925" y="2395835"/>
            <a:ext cx="43815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48350" y="2395835"/>
            <a:ext cx="495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596437" y="2395835"/>
            <a:ext cx="619125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 txBox="1"/>
          <p:nvPr/>
        </p:nvSpPr>
        <p:spPr>
          <a:xfrm>
            <a:off x="571500" y="571500"/>
            <a:ext cx="116014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Control Flow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7" name="Google Shape;187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1750" y="20431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904875" y="2312193"/>
            <a:ext cx="4905375" cy="6798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Lists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are ordered, mutable collections of items, created using square brackets [ ].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904875" y="3182540"/>
            <a:ext cx="4905375" cy="10150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Dictionaries</a:t>
            </a: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are unordered collections mapping unique keys to values, created using curly braces { }.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904875" y="4388048"/>
            <a:ext cx="4905375" cy="10054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Both are core built-in structures, highly optimized for managing and retrieving complex datasets efficiently.</a:t>
            </a:r>
            <a:endParaRPr/>
          </a:p>
        </p:txBody>
      </p:sp>
      <p:pic>
        <p:nvPicPr>
          <p:cNvPr descr="image.png" id="191" name="Google Shape;19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1750" y="2043112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571500" y="571500"/>
            <a:ext cx="11601450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Lists &amp; Dictionaries</a:t>
            </a:r>
            <a:endParaRPr/>
          </a:p>
        </p:txBody>
      </p:sp>
      <p:pic>
        <p:nvPicPr>
          <p:cNvPr descr="image.png" id="193" name="Google Shape;193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2331243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4" name="Google Shape;19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201590"/>
            <a:ext cx="1143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5" name="Google Shape;19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407098"/>
            <a:ext cx="11430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FAFC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00" name="Google Shape;2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1"/>
          <p:cNvSpPr txBox="1"/>
          <p:nvPr/>
        </p:nvSpPr>
        <p:spPr>
          <a:xfrm>
            <a:off x="571500" y="571500"/>
            <a:ext cx="5550693" cy="657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0" u="none" cap="none" strike="noStrik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Reusable Functions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571500" y="1985069"/>
            <a:ext cx="5286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Functions are defined using the </a:t>
            </a:r>
            <a:r>
              <a:rPr b="1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def</a:t>
            </a: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keyword, allowing you to elegantly encapsulate reusable logic.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571500" y="3293715"/>
            <a:ext cx="5286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They accept arguments as input parameters and use the </a:t>
            </a:r>
            <a:r>
              <a:rPr b="1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return</a:t>
            </a: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keyword to pass computed values back.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571500" y="4602360"/>
            <a:ext cx="52863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475569"/>
              </a:buClr>
              <a:buSzPts val="1800"/>
              <a:buFont typeface="Inter"/>
              <a:buChar char="●"/>
            </a:pPr>
            <a:r>
              <a:rPr b="0" i="0" lang="en-US" sz="1800" u="none" cap="none" strike="noStrik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Utilizing functions promotes strict modularity, significantly improving code maintainability across larger programs.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