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077" y="1930308"/>
            <a:ext cx="346045" cy="38100"/>
          </a:xfrm>
          <a:prstGeom prst="rect">
            <a:avLst/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7077" y="2620463"/>
            <a:ext cx="3691148" cy="6118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4160"/>
              </a:lnSpc>
              <a:spcBef>
                <a:spcPts val="2340"/>
              </a:spcBef>
              <a:spcAft>
                <a:spcPts val="1300"/>
              </a:spcAft>
            </a:pPr>
            <a:r>
              <a:rPr sz="3230" b="1" dirty="0">
                <a:solidFill>
                  <a:srgbClr val="1A1A1A"/>
                </a:solidFill>
                <a:latin typeface="Times New Roman" panose="02020603050405020304"/>
              </a:rPr>
              <a:t>Cyber Security</a:t>
            </a:r>
            <a:endParaRPr lang="en-IN" sz="1105" b="1" dirty="0">
              <a:solidFill>
                <a:srgbClr val="1A1A1A"/>
              </a:solidFill>
              <a:latin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077" y="4025593"/>
            <a:ext cx="2595338" cy="32605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755"/>
              </a:lnSpc>
              <a:spcBef>
                <a:spcPts val="1170"/>
              </a:spcBef>
              <a:spcAft>
                <a:spcPts val="1170"/>
              </a:spcAft>
            </a:pPr>
            <a:r>
              <a:rPr sz="1400" b="0" dirty="0">
                <a:solidFill>
                  <a:srgbClr val="555555"/>
                </a:solidFill>
                <a:latin typeface="Times New Roman" panose="02020603050405020304"/>
              </a:rPr>
              <a:t>Protecting </a:t>
            </a:r>
            <a:r>
              <a:rPr lang="en-IN" sz="1400" dirty="0">
                <a:solidFill>
                  <a:srgbClr val="555555"/>
                </a:solidFill>
                <a:latin typeface="Times New Roman" panose="02020603050405020304"/>
              </a:rPr>
              <a:t>O</a:t>
            </a:r>
            <a:r>
              <a:rPr sz="1400" b="0" dirty="0" err="1">
                <a:solidFill>
                  <a:srgbClr val="555555"/>
                </a:solidFill>
                <a:latin typeface="Times New Roman" panose="02020603050405020304"/>
              </a:rPr>
              <a:t>ur</a:t>
            </a:r>
            <a:r>
              <a:rPr sz="1400" b="0" dirty="0">
                <a:solidFill>
                  <a:srgbClr val="555555"/>
                </a:solidFill>
                <a:latin typeface="Times New Roman" panose="02020603050405020304"/>
              </a:rPr>
              <a:t> Digital World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2E409-659F-129D-4DB6-D468028D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84" y="0"/>
            <a:ext cx="75194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47857-5654-3A34-2BF3-75531103DFC0}"/>
              </a:ext>
            </a:extLst>
          </p:cNvPr>
          <p:cNvSpPr txBox="1"/>
          <p:nvPr/>
        </p:nvSpPr>
        <p:spPr>
          <a:xfrm>
            <a:off x="640080" y="5901488"/>
            <a:ext cx="3529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48885-D73D-66A2-1995-C2461A74C514}"/>
              </a:ext>
            </a:extLst>
          </p:cNvPr>
          <p:cNvSpPr txBox="1"/>
          <p:nvPr/>
        </p:nvSpPr>
        <p:spPr>
          <a:xfrm>
            <a:off x="292608" y="5559552"/>
            <a:ext cx="426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Aman Kumar ( Asst. </a:t>
            </a:r>
            <a:r>
              <a:rPr lang="en-I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Professor,BCA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/PGDCA, </a:t>
            </a:r>
            <a:r>
              <a:rPr lang="en-I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Khagarijan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63B8B-3A86-23EF-F5F8-6CD8BEEAB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65" y="178541"/>
            <a:ext cx="1352750" cy="10101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80" y="581643"/>
            <a:ext cx="3921138" cy="54168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A1A1A"/>
                </a:solidFill>
                <a:latin typeface="Times New Roman" panose="02020603050405020304"/>
              </a:rPr>
              <a:t>What is Cyber Security?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980" y="1400377"/>
            <a:ext cx="7238819" cy="121879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marL="171450" indent="-171450">
              <a:spcBef>
                <a:spcPts val="1040"/>
              </a:spcBef>
              <a:spcAft>
                <a:spcPts val="2600"/>
              </a:spcAft>
              <a:buFont typeface="Wingdings" panose="05000000000000000000" pitchFamily="2" charset="2"/>
              <a:buChar char="q"/>
            </a:pPr>
            <a:r>
              <a:rPr sz="1400" b="1" dirty="0">
                <a:solidFill>
                  <a:srgbClr val="333333"/>
                </a:solidFill>
                <a:latin typeface="Times New Roman" panose="02020603050405020304"/>
              </a:rPr>
              <a:t>Cyber security refers to the body of technologies, processes and practices designed to protect networks, devices, programs and data from attack, damage or unauthorized access. </a:t>
            </a:r>
            <a:endParaRPr lang="en-IN" sz="1400" b="1" dirty="0">
              <a:solidFill>
                <a:srgbClr val="333333"/>
              </a:solidFill>
              <a:latin typeface="Times New Roman" panose="02020603050405020304"/>
            </a:endParaRPr>
          </a:p>
          <a:p>
            <a:pPr marL="171450" indent="-171450">
              <a:spcBef>
                <a:spcPts val="1040"/>
              </a:spcBef>
              <a:spcAft>
                <a:spcPts val="2600"/>
              </a:spcAft>
              <a:buFont typeface="Wingdings" panose="05000000000000000000" pitchFamily="2" charset="2"/>
              <a:buChar char="q"/>
            </a:pPr>
            <a:r>
              <a:rPr sz="1400" b="1" dirty="0">
                <a:solidFill>
                  <a:srgbClr val="333333"/>
                </a:solidFill>
                <a:latin typeface="Times New Roman" panose="02020603050405020304"/>
              </a:rPr>
              <a:t>It encompasses the </a:t>
            </a:r>
            <a:r>
              <a:rPr sz="1400" b="1" dirty="0">
                <a:solidFill>
                  <a:srgbClr val="2C5282"/>
                </a:solidFill>
                <a:latin typeface="Times New Roman" panose="02020603050405020304"/>
              </a:rPr>
              <a:t>CIA triad</a:t>
            </a:r>
            <a:r>
              <a:rPr sz="1400" b="1" dirty="0">
                <a:solidFill>
                  <a:srgbClr val="333333"/>
                </a:solidFill>
                <a:latin typeface="Times New Roman" panose="02020603050405020304"/>
              </a:rPr>
              <a:t>: Confidentiality, Integrity, and Availability.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980" y="2733674"/>
            <a:ext cx="3476538" cy="1628775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13633" y="3482021"/>
            <a:ext cx="16287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38199" y="3079040"/>
            <a:ext cx="1473417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650"/>
              </a:spcAft>
            </a:pPr>
            <a:r>
              <a:rPr sz="1600" b="1" dirty="0">
                <a:solidFill>
                  <a:srgbClr val="2C5282"/>
                </a:solidFill>
                <a:latin typeface="Times New Roman" panose="02020603050405020304"/>
              </a:rPr>
              <a:t>Confidentiality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199" y="3482741"/>
            <a:ext cx="2962200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 dirty="0">
                <a:solidFill>
                  <a:srgbClr val="555555"/>
                </a:solidFill>
                <a:latin typeface="Times New Roman" panose="02020603050405020304"/>
              </a:rPr>
              <a:t>Ensuring that data is accessed only by authorized individuals.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4261" y="2733674"/>
            <a:ext cx="3476538" cy="1628775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3775914" y="3482021"/>
            <a:ext cx="16287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800479" y="3079040"/>
            <a:ext cx="92519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650"/>
              </a:spcAft>
            </a:pPr>
            <a:r>
              <a:rPr sz="1600" b="1" dirty="0">
                <a:solidFill>
                  <a:srgbClr val="2C5282"/>
                </a:solidFill>
                <a:latin typeface="Times New Roman" panose="02020603050405020304"/>
              </a:rPr>
              <a:t>Integrity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479" y="3482741"/>
            <a:ext cx="2962200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 dirty="0">
                <a:solidFill>
                  <a:srgbClr val="555555"/>
                </a:solidFill>
                <a:latin typeface="Times New Roman" panose="02020603050405020304"/>
              </a:rPr>
              <a:t>Maintaining the accuracy and consistency of data over its lifecycle.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980" y="4648200"/>
            <a:ext cx="3476538" cy="1628775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 Same Side Corner Rectangle 12"/>
          <p:cNvSpPr/>
          <p:nvPr/>
        </p:nvSpPr>
        <p:spPr>
          <a:xfrm rot="16200000">
            <a:off x="13633" y="5396547"/>
            <a:ext cx="16287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038199" y="4984040"/>
            <a:ext cx="116160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650"/>
              </a:spcAft>
            </a:pPr>
            <a:r>
              <a:rPr sz="1600" b="1" dirty="0">
                <a:solidFill>
                  <a:srgbClr val="2C5282"/>
                </a:solidFill>
                <a:latin typeface="Times New Roman" panose="02020603050405020304"/>
              </a:rPr>
              <a:t>Availability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8199" y="5387741"/>
            <a:ext cx="2962200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 dirty="0">
                <a:solidFill>
                  <a:srgbClr val="555555"/>
                </a:solidFill>
                <a:latin typeface="Times New Roman" panose="02020603050405020304"/>
              </a:rPr>
              <a:t>Ensuring that information and resources are accessible when needed.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24261" y="4648200"/>
            <a:ext cx="3476538" cy="1628775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 Same Side Corner Rectangle 16"/>
          <p:cNvSpPr/>
          <p:nvPr/>
        </p:nvSpPr>
        <p:spPr>
          <a:xfrm rot="16200000">
            <a:off x="3775914" y="5396547"/>
            <a:ext cx="16287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800479" y="4984040"/>
            <a:ext cx="1750736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650"/>
              </a:spcAft>
            </a:pPr>
            <a:r>
              <a:rPr sz="1600" b="1" dirty="0">
                <a:solidFill>
                  <a:srgbClr val="2C5282"/>
                </a:solidFill>
                <a:latin typeface="Times New Roman" panose="02020603050405020304"/>
              </a:rPr>
              <a:t>Risk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479" y="5387741"/>
            <a:ext cx="2962200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 dirty="0">
                <a:solidFill>
                  <a:srgbClr val="555555"/>
                </a:solidFill>
                <a:latin typeface="Times New Roman" panose="02020603050405020304"/>
              </a:rPr>
              <a:t>Identifying, assessing and controlling threats to organizational assets.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8667533" y="1514475"/>
            <a:ext cx="2666933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80" y="581643"/>
            <a:ext cx="3879332" cy="54168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A1A1A"/>
                </a:solidFill>
                <a:latin typeface="Times New Roman" panose="02020603050405020304"/>
              </a:rPr>
              <a:t>Common Cyber Threats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980" y="1539874"/>
            <a:ext cx="808990" cy="32448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325"/>
              </a:spcAft>
            </a:pPr>
            <a:r>
              <a:rPr sz="1400" b="1" dirty="0">
                <a:solidFill>
                  <a:srgbClr val="2C5282"/>
                </a:solidFill>
                <a:latin typeface="Times New Roman" panose="02020603050405020304"/>
              </a:rPr>
              <a:t>Phishing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4852" y="1927308"/>
            <a:ext cx="6143471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 dirty="0">
                <a:solidFill>
                  <a:srgbClr val="333333"/>
                </a:solidFill>
                <a:latin typeface="Times New Roman" panose="02020603050405020304"/>
              </a:rPr>
              <a:t>Fraudulent attempts to obtain sensitive information by disguising as a trustworthy entity in electronic communication.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80" y="2596269"/>
            <a:ext cx="833754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325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852" y="2984583"/>
            <a:ext cx="6143471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Software intentionally designed to cause disruption to a computer, server, client, or computer network, or to steal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80" y="3653544"/>
            <a:ext cx="1152751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325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Ransomware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4852" y="4041857"/>
            <a:ext cx="6143471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A type of malware that threatens to publish the victim's data or perpetually block access to it unless a ransom is paid.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80" y="4711700"/>
            <a:ext cx="1574165" cy="32448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325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Social Engineering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852" y="5034354"/>
            <a:ext cx="6209180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 dirty="0">
                <a:solidFill>
                  <a:srgbClr val="333333"/>
                </a:solidFill>
                <a:latin typeface="Times New Roman" panose="02020603050405020304"/>
              </a:rPr>
              <a:t>Psychological manipulation of people into performing actions or divulging confidential information.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5257" y="1702116"/>
            <a:ext cx="3809904" cy="38099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80" y="581643"/>
            <a:ext cx="5235536" cy="54168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A1A1A"/>
                </a:solidFill>
                <a:latin typeface="Times New Roman" panose="02020603050405020304"/>
              </a:rPr>
              <a:t>Best Practices for Cyber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980" y="1752599"/>
            <a:ext cx="4286142" cy="42862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838679" y="1760929"/>
            <a:ext cx="1516634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520"/>
              </a:spcAft>
            </a:pPr>
            <a:r>
              <a:rPr sz="1400" b="1" dirty="0">
                <a:solidFill>
                  <a:srgbClr val="2C5282"/>
                </a:solidFill>
                <a:latin typeface="Times New Roman" panose="02020603050405020304"/>
              </a:rPr>
              <a:t>Strong Passwords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8679" y="2046649"/>
            <a:ext cx="5591035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Use complex passwords with a mix of letters, numbers, and symbols. Avoid using the same password across multiple accounts. Consider using a password manager.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8679" y="2847656"/>
            <a:ext cx="2853055" cy="32448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520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Multi-Factor Authentication (MFA)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8679" y="3132499"/>
            <a:ext cx="5591035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Enable MFA wherever possible to add an extra layer of security. This requires not only a password but also a second factor like a text message code or authentication app.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8679" y="3932627"/>
            <a:ext cx="1436483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520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Regular Updates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8679" y="4218348"/>
            <a:ext cx="5591035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Keep your operating system, software, and applications up-to-date. Updates often include patches for security vulnerabilities that could be exploited by attackers.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8679" y="5019358"/>
            <a:ext cx="1925955" cy="32448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1170"/>
              </a:spcBef>
              <a:spcAft>
                <a:spcPts val="520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Cautious Link Clicking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8679" y="5406790"/>
            <a:ext cx="5591035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Be wary of unsolicited emails or messages containing links. </a:t>
            </a: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Verify the source</a:t>
            </a: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 before clicking to avoid phishing traps and malware downloads.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80" y="581643"/>
            <a:ext cx="5361661" cy="54168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A1A1A"/>
                </a:solidFill>
                <a:latin typeface="Times New Roman" panose="02020603050405020304"/>
              </a:rPr>
              <a:t>How to Respond to Cyber Attacks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980" y="1609724"/>
            <a:ext cx="5190995" cy="19431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-143530" y="2515234"/>
            <a:ext cx="194310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5" name="TextBox 4"/>
          <p:cNvSpPr txBox="1"/>
          <p:nvPr/>
        </p:nvSpPr>
        <p:spPr>
          <a:xfrm>
            <a:off x="1085822" y="1884753"/>
            <a:ext cx="327269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822" y="2237179"/>
            <a:ext cx="1997598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 dirty="0">
                <a:solidFill>
                  <a:srgbClr val="C00000"/>
                </a:solidFill>
                <a:latin typeface="Times New Roman" panose="02020603050405020304"/>
              </a:rPr>
              <a:t>Disconnect Immediately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822" y="2522899"/>
            <a:ext cx="4581410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Isolate the affected device from the network to prevent the spread of malware or unauthorized access to other systems.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8719" y="1609724"/>
            <a:ext cx="5190995" cy="19431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5333209" y="2515234"/>
            <a:ext cx="194310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10" name="TextBox 9"/>
          <p:cNvSpPr txBox="1"/>
          <p:nvPr/>
        </p:nvSpPr>
        <p:spPr>
          <a:xfrm>
            <a:off x="6562560" y="1884753"/>
            <a:ext cx="327269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2560" y="2237179"/>
            <a:ext cx="1652953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 dirty="0">
                <a:solidFill>
                  <a:srgbClr val="C00000"/>
                </a:solidFill>
                <a:latin typeface="Times New Roman" panose="02020603050405020304"/>
              </a:rPr>
              <a:t>Report the Incident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2560" y="2522899"/>
            <a:ext cx="4581410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 dirty="0">
                <a:solidFill>
                  <a:srgbClr val="333333"/>
                </a:solidFill>
                <a:latin typeface="Times New Roman" panose="02020603050405020304"/>
              </a:rPr>
              <a:t>Notify your IT department, security team or relevant authorities immediately. Prompt reporting can limit damage and aid in investigation.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1980" y="4095749"/>
            <a:ext cx="5190995" cy="19431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-143530" y="5001259"/>
            <a:ext cx="194310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15" name="TextBox 14"/>
          <p:cNvSpPr txBox="1"/>
          <p:nvPr/>
        </p:nvSpPr>
        <p:spPr>
          <a:xfrm>
            <a:off x="1085822" y="4370778"/>
            <a:ext cx="327269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5822" y="4723203"/>
            <a:ext cx="1590435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 dirty="0">
                <a:solidFill>
                  <a:srgbClr val="C00000"/>
                </a:solidFill>
                <a:latin typeface="Times New Roman" panose="02020603050405020304"/>
              </a:rPr>
              <a:t>Change Passwords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5822" y="5008924"/>
            <a:ext cx="4581410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Reset credentials for all potentially compromised accounts, starting with critical systems. Use strong, unique passwords for new credentials.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8719" y="4095749"/>
            <a:ext cx="5190995" cy="19431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19" name="Round Same Side Corner Rectangle 18"/>
          <p:cNvSpPr/>
          <p:nvPr/>
        </p:nvSpPr>
        <p:spPr>
          <a:xfrm rot="16200000">
            <a:off x="5333209" y="5001259"/>
            <a:ext cx="194310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52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b="1"/>
          </a:p>
        </p:txBody>
      </p:sp>
      <p:sp>
        <p:nvSpPr>
          <p:cNvPr id="20" name="TextBox 19"/>
          <p:cNvSpPr txBox="1"/>
          <p:nvPr/>
        </p:nvSpPr>
        <p:spPr>
          <a:xfrm>
            <a:off x="6562560" y="4370778"/>
            <a:ext cx="327269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2560" y="4723203"/>
            <a:ext cx="1720215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400" b="1" dirty="0">
                <a:solidFill>
                  <a:srgbClr val="C00000"/>
                </a:solidFill>
                <a:latin typeface="Times New Roman" panose="02020603050405020304"/>
              </a:rPr>
              <a:t>Monitor and Review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2560" y="5008924"/>
            <a:ext cx="4581410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b="1">
                <a:solidFill>
                  <a:srgbClr val="333333"/>
                </a:solidFill>
                <a:latin typeface="Times New Roman" panose="02020603050405020304"/>
              </a:rPr>
              <a:t>Closely monitor systems for unusual activity post-incident. Review security logs to understand the attack vector and prevent recurrence.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911" y="1286493"/>
            <a:ext cx="2569871" cy="54168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A1A1A"/>
                </a:solidFill>
                <a:latin typeface="Times New Roman" panose="02020603050405020304"/>
              </a:rPr>
              <a:t>Key Takeaways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33466" y="2419349"/>
            <a:ext cx="2924101" cy="243840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/>
          </a:p>
        </p:txBody>
      </p:sp>
      <p:sp>
        <p:nvSpPr>
          <p:cNvPr id="4" name="TextBox 3"/>
          <p:cNvSpPr txBox="1"/>
          <p:nvPr/>
        </p:nvSpPr>
        <p:spPr>
          <a:xfrm>
            <a:off x="2598219" y="2670565"/>
            <a:ext cx="394595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1400">
                <a:solidFill>
                  <a:srgbClr val="2C5282"/>
                </a:solidFill>
                <a:latin typeface="Times New Roman" panose="02020603050405020304"/>
              </a:rPr>
              <a:t>👁️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1513" y="3080142"/>
            <a:ext cx="1148008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1170"/>
              </a:spcBef>
              <a:spcAft>
                <a:spcPts val="975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Stay Vigilant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09" y="3394039"/>
            <a:ext cx="2352616" cy="113672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>
                <a:solidFill>
                  <a:srgbClr val="333333"/>
                </a:solidFill>
                <a:latin typeface="Times New Roman" panose="02020603050405020304"/>
              </a:rPr>
              <a:t>Always be cautious of unsolicited communications and suspicious links. Monitor your accounts regularly for unauthorized activity.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8559" y="2419349"/>
            <a:ext cx="2924101" cy="243840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/>
          </a:p>
        </p:txBody>
      </p:sp>
      <p:sp>
        <p:nvSpPr>
          <p:cNvPr id="8" name="TextBox 7"/>
          <p:cNvSpPr txBox="1"/>
          <p:nvPr/>
        </p:nvSpPr>
        <p:spPr>
          <a:xfrm>
            <a:off x="5903311" y="2670565"/>
            <a:ext cx="394595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1400">
                <a:solidFill>
                  <a:srgbClr val="2C5282"/>
                </a:solidFill>
                <a:latin typeface="Times New Roman" panose="02020603050405020304"/>
              </a:rPr>
              <a:t>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1302" y="3080142"/>
            <a:ext cx="1258614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1170"/>
              </a:spcBef>
              <a:spcAft>
                <a:spcPts val="975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Stay Informed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4301" y="3496631"/>
            <a:ext cx="2352616" cy="93153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>
                <a:solidFill>
                  <a:srgbClr val="333333"/>
                </a:solidFill>
                <a:latin typeface="Times New Roman" panose="02020603050405020304"/>
              </a:rPr>
              <a:t>Keep up-to-date with the latest threats and security practices. Knowledge is your first line of defense against cyber attacks.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34126" y="2419349"/>
            <a:ext cx="2924101" cy="243840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/>
          </a:p>
        </p:txBody>
      </p:sp>
      <p:sp>
        <p:nvSpPr>
          <p:cNvPr id="12" name="TextBox 11"/>
          <p:cNvSpPr txBox="1"/>
          <p:nvPr/>
        </p:nvSpPr>
        <p:spPr>
          <a:xfrm>
            <a:off x="9198879" y="2670565"/>
            <a:ext cx="394595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1400">
                <a:solidFill>
                  <a:srgbClr val="2C5282"/>
                </a:solidFill>
                <a:latin typeface="Times New Roman" panose="02020603050405020304"/>
              </a:rPr>
              <a:t>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1065" y="3080142"/>
            <a:ext cx="1050224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1170"/>
              </a:spcBef>
              <a:spcAft>
                <a:spcPts val="975"/>
              </a:spcAft>
            </a:pPr>
            <a:r>
              <a:rPr sz="1400" b="1">
                <a:solidFill>
                  <a:srgbClr val="2C5282"/>
                </a:solidFill>
                <a:latin typeface="Times New Roman" panose="02020603050405020304"/>
              </a:rPr>
              <a:t>Stay Secure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9869" y="3394039"/>
            <a:ext cx="2352922" cy="113672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just">
              <a:lnSpc>
                <a:spcPts val="1560"/>
              </a:lnSpc>
              <a:spcBef>
                <a:spcPts val="1040"/>
              </a:spcBef>
              <a:spcAft>
                <a:spcPts val="1040"/>
              </a:spcAft>
            </a:pPr>
            <a:r>
              <a:rPr sz="1400" dirty="0">
                <a:solidFill>
                  <a:srgbClr val="333333"/>
                </a:solidFill>
                <a:latin typeface="Times New Roman" panose="02020603050405020304"/>
              </a:rPr>
              <a:t>Implement strong passwords, enable</a:t>
            </a:r>
            <a:r>
              <a:rPr lang="en-IN" sz="1400" dirty="0">
                <a:solidFill>
                  <a:srgbClr val="333333"/>
                </a:solidFill>
                <a:latin typeface="Times New Roman" panose="02020603050405020304"/>
              </a:rPr>
              <a:t> </a:t>
            </a:r>
            <a:r>
              <a:rPr sz="1400" dirty="0">
                <a:solidFill>
                  <a:srgbClr val="333333"/>
                </a:solidFill>
                <a:latin typeface="Times New Roman" panose="02020603050405020304"/>
              </a:rPr>
              <a:t>multi-factor authentication, and maintain updated security software on all devices.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0536" y="5342329"/>
            <a:ext cx="2970621" cy="32624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3900"/>
              </a:spcBef>
              <a:spcAft>
                <a:spcPts val="0"/>
              </a:spcAft>
            </a:pPr>
            <a:r>
              <a:rPr sz="1400" b="0" dirty="0">
                <a:solidFill>
                  <a:srgbClr val="666666"/>
                </a:solidFill>
                <a:latin typeface="Times New Roman" panose="02020603050405020304"/>
              </a:rPr>
              <a:t>Security is not a product, but a process</a:t>
            </a:r>
            <a:r>
              <a:rPr sz="1200" b="0" dirty="0">
                <a:solidFill>
                  <a:srgbClr val="666666"/>
                </a:solidFill>
                <a:latin typeface="Times New Roman" panose="02020603050405020304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078480" y="1703070"/>
            <a:ext cx="573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2800" b="1" dirty="0">
                <a:latin typeface="Times New Roman" panose="02020603050405020304" charset="0"/>
                <a:cs typeface="Times New Roman" panose="02020603050405020304" charset="0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509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Aman Kumar</cp:lastModifiedBy>
  <cp:revision>18</cp:revision>
  <dcterms:created xsi:type="dcterms:W3CDTF">2013-01-27T09:14:00Z</dcterms:created>
  <dcterms:modified xsi:type="dcterms:W3CDTF">2026-05-22T03:53:19Z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{"Label":"1","ContentProducer":"001191110108MA01KP2T5U00000","ProduceID":"63765393ab25fe0a7c0ad2ad8ff0d99b","ReservedCode1":"","ContentPropagator":"001191110108MA01KP2T5U00000","PropagateID":"63765393ab25fe0a7c0ad2ad8ff0d99b","ReservedCode2":""}</vt:lpwstr>
  </property>
  <property fmtid="{D5CDD505-2E9C-101B-9397-08002B2CF9AE}" pid="3" name="KSOProductBuildVer">
    <vt:lpwstr>1033-12.1.0.26372</vt:lpwstr>
  </property>
  <property fmtid="{D5CDD505-2E9C-101B-9397-08002B2CF9AE}" pid="4" name="ICV">
    <vt:lpwstr>CB394594DBD04AD38DFCCFE42C4A570B_12</vt:lpwstr>
  </property>
</Properties>
</file>