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AB0F1-FC8E-43C5-98B7-079E62DE183A}" type="datetimeFigureOut">
              <a:rPr lang="en-IN" smtClean="0"/>
              <a:t>05-18-2026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B682-6C6F-4D10-AFFE-FD42AE13A80B}" type="slidenum">
              <a:rPr lang="en-IN" smtClean="0"/>
              <a:t>‹#›</a:t>
            </a:fld>
            <a:endParaRPr lang="en-IN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9148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AB0F1-FC8E-43C5-98B7-079E62DE183A}" type="datetimeFigureOut">
              <a:rPr lang="en-IN" smtClean="0"/>
              <a:t>05-18-2026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B682-6C6F-4D10-AFFE-FD42AE13A8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20086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AB0F1-FC8E-43C5-98B7-079E62DE183A}" type="datetimeFigureOut">
              <a:rPr lang="en-IN" smtClean="0"/>
              <a:t>05-18-2026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B682-6C6F-4D10-AFFE-FD42AE13A8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6153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AB0F1-FC8E-43C5-98B7-079E62DE183A}" type="datetimeFigureOut">
              <a:rPr lang="en-IN" smtClean="0"/>
              <a:t>05-18-2026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B682-6C6F-4D10-AFFE-FD42AE13A8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6986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AB0F1-FC8E-43C5-98B7-079E62DE183A}" type="datetimeFigureOut">
              <a:rPr lang="en-IN" smtClean="0"/>
              <a:t>05-18-2026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B682-6C6F-4D10-AFFE-FD42AE13A80B}" type="slidenum">
              <a:rPr lang="en-IN" smtClean="0"/>
              <a:t>‹#›</a:t>
            </a:fld>
            <a:endParaRPr lang="en-IN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5507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AB0F1-FC8E-43C5-98B7-079E62DE183A}" type="datetimeFigureOut">
              <a:rPr lang="en-IN" smtClean="0"/>
              <a:t>05-18-2026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B682-6C6F-4D10-AFFE-FD42AE13A8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1152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AB0F1-FC8E-43C5-98B7-079E62DE183A}" type="datetimeFigureOut">
              <a:rPr lang="en-IN" smtClean="0"/>
              <a:t>05-18-2026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B682-6C6F-4D10-AFFE-FD42AE13A8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2272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AB0F1-FC8E-43C5-98B7-079E62DE183A}" type="datetimeFigureOut">
              <a:rPr lang="en-IN" smtClean="0"/>
              <a:t>05-18-2026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B682-6C6F-4D10-AFFE-FD42AE13A8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4167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AB0F1-FC8E-43C5-98B7-079E62DE183A}" type="datetimeFigureOut">
              <a:rPr lang="en-IN" smtClean="0"/>
              <a:t>05-18-2026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B682-6C6F-4D10-AFFE-FD42AE13A8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6123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95AB0F1-FC8E-43C5-98B7-079E62DE183A}" type="datetimeFigureOut">
              <a:rPr lang="en-IN" smtClean="0"/>
              <a:t>05-18-2026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9BB682-6C6F-4D10-AFFE-FD42AE13A8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53588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AB0F1-FC8E-43C5-98B7-079E62DE183A}" type="datetimeFigureOut">
              <a:rPr lang="en-IN" smtClean="0"/>
              <a:t>05-18-2026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B682-6C6F-4D10-AFFE-FD42AE13A8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7507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95AB0F1-FC8E-43C5-98B7-079E62DE183A}" type="datetimeFigureOut">
              <a:rPr lang="en-IN" smtClean="0"/>
              <a:t>05-18-2026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39BB682-6C6F-4D10-AFFE-FD42AE13A80B}" type="slidenum">
              <a:rPr lang="en-IN" smtClean="0"/>
              <a:t>‹#›</a:t>
            </a:fld>
            <a:endParaRPr lang="en-IN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679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5C5F8-FBAC-4A70-B94A-8B7415AE71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s-IN" sz="4800" dirty="0">
                <a:latin typeface="Saraswatibold" pitchFamily="82" charset="0"/>
              </a:rPr>
              <a:t>প্ৰথম ষান্মাসিক</a:t>
            </a:r>
            <a:br>
              <a:rPr lang="as-IN" sz="4800" dirty="0">
                <a:latin typeface="Saraswatibold" pitchFamily="82" charset="0"/>
              </a:rPr>
            </a:br>
            <a:endParaRPr lang="en-IN" sz="4800" dirty="0">
              <a:latin typeface="Saraswatibold" pitchFamily="8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46CECC-1DD5-E2E9-907D-7802DD43DF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453530"/>
          </a:xfrm>
        </p:spPr>
        <p:txBody>
          <a:bodyPr>
            <a:normAutofit/>
          </a:bodyPr>
          <a:lstStyle/>
          <a:p>
            <a:r>
              <a:rPr lang="as-IN" sz="4000" dirty="0">
                <a:latin typeface="Saraswatibold" pitchFamily="82" charset="0"/>
              </a:rPr>
              <a:t>বিষয় </a:t>
            </a:r>
            <a:r>
              <a:rPr lang="en-US" sz="4000" dirty="0">
                <a:latin typeface="Saraswatibold" pitchFamily="82" charset="0"/>
              </a:rPr>
              <a:t>-</a:t>
            </a:r>
            <a:r>
              <a:rPr lang="as-IN" sz="4000" dirty="0">
                <a:latin typeface="Saraswatibold" pitchFamily="82" charset="0"/>
              </a:rPr>
              <a:t> চৰিত পুথি আৰু বুৰঞ্জীৰ গদ্য</a:t>
            </a:r>
            <a:br>
              <a:rPr lang="as-IN" sz="4000" dirty="0">
                <a:latin typeface="Saraswatibold" pitchFamily="82" charset="0"/>
              </a:rPr>
            </a:br>
            <a:endParaRPr lang="en-IN" sz="4000" dirty="0"/>
          </a:p>
        </p:txBody>
      </p:sp>
    </p:spTree>
    <p:extLst>
      <p:ext uri="{BB962C8B-B14F-4D97-AF65-F5344CB8AC3E}">
        <p14:creationId xmlns:p14="http://schemas.microsoft.com/office/powerpoint/2010/main" val="1047341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C1200-83DB-59F6-4B51-2BCE4AF66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s-IN" sz="4800" dirty="0">
                <a:latin typeface="Bharat" pitchFamily="82" charset="0"/>
              </a:rPr>
              <a:t>চৰিত পুথি আৰু বুৰঞ্জীৰ গদ্য</a:t>
            </a:r>
            <a:endParaRPr lang="en-IN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F1B7D-81F7-B015-C254-4A17640157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	</a:t>
            </a:r>
            <a:r>
              <a:rPr lang="as-IN" sz="4000" dirty="0"/>
              <a:t>শংকৰোত্তৰ যুগৰ অসমীয়া গদ্যৰ উদ্ভৱ আৰু বিকাশত চৰিত পুথি আৰু বুৰঞ্জীৰ গদ্যৰ স্থান যথেষ্ট গুৰুত্বপূৰ্ণ৷ সুকীয়া সুকীয়া পটভূমিত এই দুয়োপ্ৰকাৰ সাহিত্য গঢ় লৈ</a:t>
            </a:r>
            <a:r>
              <a:rPr lang="en-US" sz="4000" dirty="0"/>
              <a:t> </a:t>
            </a:r>
            <a:r>
              <a:rPr lang="as-IN" sz="4000" dirty="0"/>
              <a:t>উঠিছিল আৰু উভয়ৰে মাজত কিছু সাদৃশ্য-বৈসাদৃশ্য পৰিলক্ষিত হয়৷</a:t>
            </a:r>
            <a:endParaRPr lang="en-IN" sz="40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10749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DAAA5-7A31-34EF-2DDB-2BC499C7E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s-IN" dirty="0"/>
              <a:t>সাদৃশ্য</a:t>
            </a:r>
            <a:br>
              <a:rPr lang="as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A9081-C69B-D7FB-1AFA-FFE731B9C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s-IN" sz="3600" dirty="0"/>
              <a:t>চৰিত পুথিৰ গদ্যত কোনো কৃত্ৰিমতা সাধাৰণতে দেখা নাযায়৷বুৰঞ্জীৰ গদ্যতো একেদৰে কৃত্ৰিমতা দেখিবলৈ পোৱা নাযায়৷সহজ-সৰল ভাষাৰ প্ৰয়োগ এই দুয়োপ্ৰকাৰ সাহিত্যৰ অন্যতম বিশেষত্ব৷</a:t>
            </a:r>
            <a:endParaRPr lang="en-US" sz="3600" dirty="0"/>
          </a:p>
          <a:p>
            <a:r>
              <a:rPr lang="as-IN" sz="3600" dirty="0"/>
              <a:t> বুৰঞ্জীৰ কোনো খণ্ডত শব্দবোৰ ‘পাচে’ৰ দ্বাৰা আৰম্ভ পোৱা দেখা যায়৷ একেদৰে ‘কথা-গুৰুচৰিত’ৰ কোনো কোনো স্থানত বাক্যবোৰ ‘বোলে’ৰ দ্বাৰা আৰম্ভ পোৱা দেখা যায়৷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35927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C2783-CE2F-307D-2EDF-41608AFAE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s-IN" dirty="0"/>
              <a:t>সাদৃশ্য</a:t>
            </a:r>
            <a:br>
              <a:rPr lang="as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8A091-E7CC-C7E8-257A-BAB7EA1A3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s-IN" sz="3600" dirty="0"/>
              <a:t>বিষয়বস্তুৰ উপস্থাপন কৌশল, আকৰ্ষণীয় ৰচনা-ৰীতি আদিয়ে বুৰঞ্জী আৰু চৰিত পুথিৰ গদ্যক বিশেষ মৰ্যাদা প্ৰদান কৰিছে৷</a:t>
            </a:r>
            <a:endParaRPr lang="en-US" sz="3600" dirty="0"/>
          </a:p>
          <a:p>
            <a:r>
              <a:rPr lang="as-IN" sz="3600" dirty="0"/>
              <a:t>সহজবোধ্য হোৱাকৈ চৰিত পুথিত মহাপুৰুষ বা গুৰুৰ জীৱন-লীলা বৰ্ণনা কৰা হৈছে৷একেদৰে সহজ ঘৰুৱা শব্দৰ প্ৰয়োগেৰে বুৰঞ্জী পুথিত ৰজা তথা ৰাজবিষয়াৰ জীৱনৰ বাস্তৱ ঘটনাৰাজি প্ৰকাশ কৰা হয়৷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1444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77D9B-0CD7-A9F2-3C6D-B82065103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s-IN" sz="4400" dirty="0"/>
              <a:t>বৈসাদৃশ্য</a:t>
            </a:r>
            <a:br>
              <a:rPr lang="as-IN" sz="4400" dirty="0"/>
            </a:br>
            <a:endParaRPr lang="en-IN" dirty="0">
              <a:latin typeface="Bharat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97463-0888-EF17-BD76-60F154C91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as-IN" sz="4800" dirty="0"/>
              <a:t>	চৰিত সাহিত্য গঢ় লৈ উঠিছিল সত্ৰীয়া পটভূমিত৷ আনহাতে বুৰঞ্জী সাহিত্য গঢ় লৈ উঠিছিল ৰাজসভাক  কেন্দ্ৰ কৰি৷ </a:t>
            </a:r>
          </a:p>
          <a:p>
            <a:pPr marL="0" indent="0">
              <a:buNone/>
            </a:pPr>
            <a:endParaRPr lang="as-IN" sz="4800" dirty="0"/>
          </a:p>
          <a:p>
            <a:r>
              <a:rPr lang="as-IN" sz="4800" dirty="0"/>
              <a:t>	সুকীয়া পটভূমিত গঢ় লৈ ফঠা বাবে দুয়োবিধ সাহিত্যৰ মাজত ভাষাৰ কিছু পাৰ্থক্য পৰিলক্ষিত হয়৷ চৰিত পুথিৰ গদ্যত সংস্কৃত ভাষাৰ বহুল প্ৰয়োগ ঘটিছে৷ আনহাতে বুৰঞ্জীৰ ভাষা ঘৰুৱা আৰু ইয়াত দেশজ শব্দৰ বহুল প্ৰয়োগ লক্ষ্য কৰা যায়৷</a:t>
            </a:r>
          </a:p>
          <a:p>
            <a:pPr marL="0" indent="0">
              <a:buNone/>
            </a:pPr>
            <a:endParaRPr lang="en-IN" sz="4800" dirty="0"/>
          </a:p>
        </p:txBody>
      </p:sp>
    </p:spTree>
    <p:extLst>
      <p:ext uri="{BB962C8B-B14F-4D97-AF65-F5344CB8AC3E}">
        <p14:creationId xmlns:p14="http://schemas.microsoft.com/office/powerpoint/2010/main" val="3642638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2811C-530A-F64E-EBDA-75D5D446F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s-IN" sz="4400" dirty="0"/>
              <a:t>বৈসাদৃশ্য</a:t>
            </a:r>
            <a:br>
              <a:rPr lang="as-IN" sz="4400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15CEB4-1676-4354-A6DE-5ADEE5581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s-IN" dirty="0"/>
              <a:t>চৰিত সাহিত্যৰ দৃষ্টিকোণ আন বৈষ্ণৱ সাহিত্যৰ দৰে আধ্যাত্মবাদী৷ আনহাতে বুৰঞ্জীৰ গদ্যৰ দৃষ্টিকোণ বৈষয়িক৷</a:t>
            </a:r>
          </a:p>
          <a:p>
            <a:endParaRPr lang="as-IN" dirty="0"/>
          </a:p>
          <a:p>
            <a:r>
              <a:rPr lang="as-IN" dirty="0"/>
              <a:t>	ব্যক্তিনিৰপেক্ষতা বুৰঞ্জী সাহিত্যৰ অন্যতম বিশেষত্ব৷ আনহাতে চৰিত সাহিত্যত ব্যক্তিৰ জীৱনৰ যোগাত্মক দিশখিনিহে প্ৰধানকৈ দাঙি ধৰা হয়৷</a:t>
            </a:r>
            <a:endParaRPr lang="en-US" dirty="0"/>
          </a:p>
          <a:p>
            <a:pPr marL="0" indent="0">
              <a:buNone/>
            </a:pPr>
            <a:endParaRPr lang="as-IN" dirty="0"/>
          </a:p>
          <a:p>
            <a:r>
              <a:rPr lang="as-IN" dirty="0"/>
              <a:t>	চৰিতৰ গদ্যত এটা ভকতীয়া ঠাঁচ থাকে৷ আনহাতে বুৰঞ্জীৰ গদ্য জনসাধাৰণৰ কথ্যভাষাৰ ওচৰ চপা৷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08338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13650-CA62-7CDF-EB85-04F3C7E68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s-IN" dirty="0"/>
              <a:t>সামৰণি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09063-16DD-824B-F7EF-F539F9E181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as-IN" sz="3200" dirty="0"/>
              <a:t>অসমীয়া গদ্যৰ ক্ৰমবিকাশত এই দুয়োশ্ৰেণী সাহিত্যৰ গদ্যই এক বিশেষ ভূমিকা পালন কৰিছে বুলি নিঃসন্দেহে ক’ব পাৰি৷</a:t>
            </a:r>
            <a:r>
              <a:rPr lang="en-US" sz="3200" dirty="0"/>
              <a:t> </a:t>
            </a:r>
            <a:r>
              <a:rPr lang="as-IN" sz="3200" dirty="0"/>
              <a:t>মধ্যযুগৰ অসমীয়া সাহিত্য বুৰঞ্জী আৰু চৰিত সাহিত্যই বিশেষভাৱে সমৃদ্ধ কৰিলে৷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2779360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73</TotalTime>
  <Words>269</Words>
  <Application>Microsoft Office PowerPoint</Application>
  <PresentationFormat>Widescreen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Bharat</vt:lpstr>
      <vt:lpstr>Calibri</vt:lpstr>
      <vt:lpstr>Calibri Light</vt:lpstr>
      <vt:lpstr>Saraswatibold</vt:lpstr>
      <vt:lpstr>Retrospect</vt:lpstr>
      <vt:lpstr>প্ৰথম ষান্মাসিক </vt:lpstr>
      <vt:lpstr>চৰিত পুথি আৰু বুৰঞ্জীৰ গদ্য</vt:lpstr>
      <vt:lpstr>সাদৃশ্য </vt:lpstr>
      <vt:lpstr>সাদৃশ্য </vt:lpstr>
      <vt:lpstr>বৈসাদৃশ্য </vt:lpstr>
      <vt:lpstr>বৈসাদৃশ্য </vt:lpstr>
      <vt:lpstr>সামৰণি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চৰিত পুথি আৰু বুৰঞ্জীৰ গদ্য</dc:title>
  <dc:creator>Gitirekha Bhuyan</dc:creator>
  <cp:lastModifiedBy>Gitirekha Bhuyan</cp:lastModifiedBy>
  <cp:revision>13</cp:revision>
  <dcterms:created xsi:type="dcterms:W3CDTF">2023-10-02T16:46:14Z</dcterms:created>
  <dcterms:modified xsi:type="dcterms:W3CDTF">2026-05-18T05:17:25Z</dcterms:modified>
</cp:coreProperties>
</file>