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61" r:id="rId3"/>
    <p:sldId id="257" r:id="rId4"/>
    <p:sldId id="258" r:id="rId5"/>
    <p:sldId id="259" r:id="rId6"/>
    <p:sldId id="260"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624A244-22B8-4C04-8092-C7458F2FF295}" type="datetimeFigureOut">
              <a:rPr lang="en-IN" smtClean="0"/>
              <a:t>05-18-2026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54FD74-A2C7-45D1-844F-34310A6288A4}" type="slidenum">
              <a:rPr lang="en-IN" smtClean="0"/>
              <a:t>‹#›</a:t>
            </a:fld>
            <a:endParaRPr lang="en-IN"/>
          </a:p>
        </p:txBody>
      </p:sp>
    </p:spTree>
    <p:extLst>
      <p:ext uri="{BB962C8B-B14F-4D97-AF65-F5344CB8AC3E}">
        <p14:creationId xmlns:p14="http://schemas.microsoft.com/office/powerpoint/2010/main" val="2545429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24A244-22B8-4C04-8092-C7458F2FF295}" type="datetimeFigureOut">
              <a:rPr lang="en-IN" smtClean="0"/>
              <a:t>05-18-2026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54FD74-A2C7-45D1-844F-34310A6288A4}" type="slidenum">
              <a:rPr lang="en-IN" smtClean="0"/>
              <a:t>‹#›</a:t>
            </a:fld>
            <a:endParaRPr lang="en-IN"/>
          </a:p>
        </p:txBody>
      </p:sp>
    </p:spTree>
    <p:extLst>
      <p:ext uri="{BB962C8B-B14F-4D97-AF65-F5344CB8AC3E}">
        <p14:creationId xmlns:p14="http://schemas.microsoft.com/office/powerpoint/2010/main" val="3391705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24A244-22B8-4C04-8092-C7458F2FF295}" type="datetimeFigureOut">
              <a:rPr lang="en-IN" smtClean="0"/>
              <a:t>05-18-2026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54FD74-A2C7-45D1-844F-34310A6288A4}"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2895301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24A244-22B8-4C04-8092-C7458F2FF295}" type="datetimeFigureOut">
              <a:rPr lang="en-IN" smtClean="0"/>
              <a:t>05-18-2026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54FD74-A2C7-45D1-844F-34310A6288A4}" type="slidenum">
              <a:rPr lang="en-IN" smtClean="0"/>
              <a:t>‹#›</a:t>
            </a:fld>
            <a:endParaRPr lang="en-IN"/>
          </a:p>
        </p:txBody>
      </p:sp>
    </p:spTree>
    <p:extLst>
      <p:ext uri="{BB962C8B-B14F-4D97-AF65-F5344CB8AC3E}">
        <p14:creationId xmlns:p14="http://schemas.microsoft.com/office/powerpoint/2010/main" val="24724059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24A244-22B8-4C04-8092-C7458F2FF295}" type="datetimeFigureOut">
              <a:rPr lang="en-IN" smtClean="0"/>
              <a:t>05-18-2026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54FD74-A2C7-45D1-844F-34310A6288A4}"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152922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24A244-22B8-4C04-8092-C7458F2FF295}" type="datetimeFigureOut">
              <a:rPr lang="en-IN" smtClean="0"/>
              <a:t>05-18-2026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54FD74-A2C7-45D1-844F-34310A6288A4}" type="slidenum">
              <a:rPr lang="en-IN" smtClean="0"/>
              <a:t>‹#›</a:t>
            </a:fld>
            <a:endParaRPr lang="en-IN"/>
          </a:p>
        </p:txBody>
      </p:sp>
    </p:spTree>
    <p:extLst>
      <p:ext uri="{BB962C8B-B14F-4D97-AF65-F5344CB8AC3E}">
        <p14:creationId xmlns:p14="http://schemas.microsoft.com/office/powerpoint/2010/main" val="28282802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24A244-22B8-4C04-8092-C7458F2FF295}" type="datetimeFigureOut">
              <a:rPr lang="en-IN" smtClean="0"/>
              <a:t>05-18-2026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54FD74-A2C7-45D1-844F-34310A6288A4}" type="slidenum">
              <a:rPr lang="en-IN" smtClean="0"/>
              <a:t>‹#›</a:t>
            </a:fld>
            <a:endParaRPr lang="en-IN"/>
          </a:p>
        </p:txBody>
      </p:sp>
    </p:spTree>
    <p:extLst>
      <p:ext uri="{BB962C8B-B14F-4D97-AF65-F5344CB8AC3E}">
        <p14:creationId xmlns:p14="http://schemas.microsoft.com/office/powerpoint/2010/main" val="751459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24A244-22B8-4C04-8092-C7458F2FF295}" type="datetimeFigureOut">
              <a:rPr lang="en-IN" smtClean="0"/>
              <a:t>05-18-2026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54FD74-A2C7-45D1-844F-34310A6288A4}" type="slidenum">
              <a:rPr lang="en-IN" smtClean="0"/>
              <a:t>‹#›</a:t>
            </a:fld>
            <a:endParaRPr lang="en-IN"/>
          </a:p>
        </p:txBody>
      </p:sp>
    </p:spTree>
    <p:extLst>
      <p:ext uri="{BB962C8B-B14F-4D97-AF65-F5344CB8AC3E}">
        <p14:creationId xmlns:p14="http://schemas.microsoft.com/office/powerpoint/2010/main" val="1294521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24A244-22B8-4C04-8092-C7458F2FF295}" type="datetimeFigureOut">
              <a:rPr lang="en-IN" smtClean="0"/>
              <a:t>05-18-2026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54FD74-A2C7-45D1-844F-34310A6288A4}" type="slidenum">
              <a:rPr lang="en-IN" smtClean="0"/>
              <a:t>‹#›</a:t>
            </a:fld>
            <a:endParaRPr lang="en-IN"/>
          </a:p>
        </p:txBody>
      </p:sp>
    </p:spTree>
    <p:extLst>
      <p:ext uri="{BB962C8B-B14F-4D97-AF65-F5344CB8AC3E}">
        <p14:creationId xmlns:p14="http://schemas.microsoft.com/office/powerpoint/2010/main" val="1984109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24A244-22B8-4C04-8092-C7458F2FF295}" type="datetimeFigureOut">
              <a:rPr lang="en-IN" smtClean="0"/>
              <a:t>05-18-2026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54FD74-A2C7-45D1-844F-34310A6288A4}" type="slidenum">
              <a:rPr lang="en-IN" smtClean="0"/>
              <a:t>‹#›</a:t>
            </a:fld>
            <a:endParaRPr lang="en-IN"/>
          </a:p>
        </p:txBody>
      </p:sp>
    </p:spTree>
    <p:extLst>
      <p:ext uri="{BB962C8B-B14F-4D97-AF65-F5344CB8AC3E}">
        <p14:creationId xmlns:p14="http://schemas.microsoft.com/office/powerpoint/2010/main" val="1336405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624A244-22B8-4C04-8092-C7458F2FF295}" type="datetimeFigureOut">
              <a:rPr lang="en-IN" smtClean="0"/>
              <a:t>05-18-2026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D54FD74-A2C7-45D1-844F-34310A6288A4}" type="slidenum">
              <a:rPr lang="en-IN" smtClean="0"/>
              <a:t>‹#›</a:t>
            </a:fld>
            <a:endParaRPr lang="en-IN"/>
          </a:p>
        </p:txBody>
      </p:sp>
    </p:spTree>
    <p:extLst>
      <p:ext uri="{BB962C8B-B14F-4D97-AF65-F5344CB8AC3E}">
        <p14:creationId xmlns:p14="http://schemas.microsoft.com/office/powerpoint/2010/main" val="4114010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624A244-22B8-4C04-8092-C7458F2FF295}" type="datetimeFigureOut">
              <a:rPr lang="en-IN" smtClean="0"/>
              <a:t>05-18-2026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D54FD74-A2C7-45D1-844F-34310A6288A4}" type="slidenum">
              <a:rPr lang="en-IN" smtClean="0"/>
              <a:t>‹#›</a:t>
            </a:fld>
            <a:endParaRPr lang="en-IN"/>
          </a:p>
        </p:txBody>
      </p:sp>
    </p:spTree>
    <p:extLst>
      <p:ext uri="{BB962C8B-B14F-4D97-AF65-F5344CB8AC3E}">
        <p14:creationId xmlns:p14="http://schemas.microsoft.com/office/powerpoint/2010/main" val="1988486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624A244-22B8-4C04-8092-C7458F2FF295}" type="datetimeFigureOut">
              <a:rPr lang="en-IN" smtClean="0"/>
              <a:t>05-18-2026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D54FD74-A2C7-45D1-844F-34310A6288A4}" type="slidenum">
              <a:rPr lang="en-IN" smtClean="0"/>
              <a:t>‹#›</a:t>
            </a:fld>
            <a:endParaRPr lang="en-IN"/>
          </a:p>
        </p:txBody>
      </p:sp>
    </p:spTree>
    <p:extLst>
      <p:ext uri="{BB962C8B-B14F-4D97-AF65-F5344CB8AC3E}">
        <p14:creationId xmlns:p14="http://schemas.microsoft.com/office/powerpoint/2010/main" val="1149817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24A244-22B8-4C04-8092-C7458F2FF295}" type="datetimeFigureOut">
              <a:rPr lang="en-IN" smtClean="0"/>
              <a:t>05-18-2026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0D54FD74-A2C7-45D1-844F-34310A6288A4}" type="slidenum">
              <a:rPr lang="en-IN" smtClean="0"/>
              <a:t>‹#›</a:t>
            </a:fld>
            <a:endParaRPr lang="en-IN"/>
          </a:p>
        </p:txBody>
      </p:sp>
    </p:spTree>
    <p:extLst>
      <p:ext uri="{BB962C8B-B14F-4D97-AF65-F5344CB8AC3E}">
        <p14:creationId xmlns:p14="http://schemas.microsoft.com/office/powerpoint/2010/main" val="1318923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624A244-22B8-4C04-8092-C7458F2FF295}" type="datetimeFigureOut">
              <a:rPr lang="en-IN" smtClean="0"/>
              <a:t>05-18-2026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D54FD74-A2C7-45D1-844F-34310A6288A4}" type="slidenum">
              <a:rPr lang="en-IN" smtClean="0"/>
              <a:t>‹#›</a:t>
            </a:fld>
            <a:endParaRPr lang="en-IN"/>
          </a:p>
        </p:txBody>
      </p:sp>
    </p:spTree>
    <p:extLst>
      <p:ext uri="{BB962C8B-B14F-4D97-AF65-F5344CB8AC3E}">
        <p14:creationId xmlns:p14="http://schemas.microsoft.com/office/powerpoint/2010/main" val="3919388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624A244-22B8-4C04-8092-C7458F2FF295}" type="datetimeFigureOut">
              <a:rPr lang="en-IN" smtClean="0"/>
              <a:t>05-18-2026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D54FD74-A2C7-45D1-844F-34310A6288A4}" type="slidenum">
              <a:rPr lang="en-IN" smtClean="0"/>
              <a:t>‹#›</a:t>
            </a:fld>
            <a:endParaRPr lang="en-IN"/>
          </a:p>
        </p:txBody>
      </p:sp>
    </p:spTree>
    <p:extLst>
      <p:ext uri="{BB962C8B-B14F-4D97-AF65-F5344CB8AC3E}">
        <p14:creationId xmlns:p14="http://schemas.microsoft.com/office/powerpoint/2010/main" val="17003103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624A244-22B8-4C04-8092-C7458F2FF295}" type="datetimeFigureOut">
              <a:rPr lang="en-IN" smtClean="0"/>
              <a:t>05-18-2026</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D54FD74-A2C7-45D1-844F-34310A6288A4}" type="slidenum">
              <a:rPr lang="en-IN" smtClean="0"/>
              <a:t>‹#›</a:t>
            </a:fld>
            <a:endParaRPr lang="en-IN"/>
          </a:p>
        </p:txBody>
      </p:sp>
    </p:spTree>
    <p:extLst>
      <p:ext uri="{BB962C8B-B14F-4D97-AF65-F5344CB8AC3E}">
        <p14:creationId xmlns:p14="http://schemas.microsoft.com/office/powerpoint/2010/main" val="3001982493"/>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52397-10AA-9E92-1995-46801DE8B072}"/>
              </a:ext>
            </a:extLst>
          </p:cNvPr>
          <p:cNvSpPr>
            <a:spLocks noGrp="1"/>
          </p:cNvSpPr>
          <p:nvPr>
            <p:ph type="ctrTitle"/>
          </p:nvPr>
        </p:nvSpPr>
        <p:spPr>
          <a:xfrm>
            <a:off x="1524000" y="429208"/>
            <a:ext cx="8767665" cy="2348917"/>
          </a:xfrm>
        </p:spPr>
        <p:txBody>
          <a:bodyPr>
            <a:normAutofit/>
          </a:bodyPr>
          <a:lstStyle/>
          <a:p>
            <a:r>
              <a:rPr lang="en-US" dirty="0">
                <a:latin typeface="Geetanjalibold" pitchFamily="82" charset="0"/>
              </a:rPr>
              <a:t>BA 2</a:t>
            </a:r>
            <a:r>
              <a:rPr lang="en-US" baseline="30000" dirty="0">
                <a:latin typeface="Geetanjalibold" pitchFamily="82" charset="0"/>
              </a:rPr>
              <a:t>nd</a:t>
            </a:r>
            <a:r>
              <a:rPr lang="en-US" dirty="0">
                <a:latin typeface="Geetanjalibold" pitchFamily="82" charset="0"/>
              </a:rPr>
              <a:t> SEMETER(FYUGP) Value Added Course</a:t>
            </a:r>
            <a:endParaRPr lang="en-IN" dirty="0">
              <a:latin typeface="Geetanjalibold" pitchFamily="82" charset="0"/>
            </a:endParaRPr>
          </a:p>
        </p:txBody>
      </p:sp>
      <p:sp>
        <p:nvSpPr>
          <p:cNvPr id="3" name="Subtitle 2">
            <a:extLst>
              <a:ext uri="{FF2B5EF4-FFF2-40B4-BE49-F238E27FC236}">
                <a16:creationId xmlns:a16="http://schemas.microsoft.com/office/drawing/2014/main" id="{2E361427-81DC-FE5F-0FB6-72EC29A58CBE}"/>
              </a:ext>
            </a:extLst>
          </p:cNvPr>
          <p:cNvSpPr>
            <a:spLocks noGrp="1"/>
          </p:cNvSpPr>
          <p:nvPr>
            <p:ph type="subTitle" idx="1"/>
          </p:nvPr>
        </p:nvSpPr>
        <p:spPr>
          <a:xfrm>
            <a:off x="1524000" y="3429000"/>
            <a:ext cx="9144000" cy="2999792"/>
          </a:xfrm>
        </p:spPr>
        <p:txBody>
          <a:bodyPr>
            <a:normAutofit/>
          </a:bodyPr>
          <a:lstStyle/>
          <a:p>
            <a:pPr algn="l"/>
            <a:r>
              <a:rPr lang="en-US" b="1" dirty="0">
                <a:latin typeface="Geetanjalibold" pitchFamily="82" charset="0"/>
              </a:rPr>
              <a:t>Course Name :</a:t>
            </a:r>
            <a:r>
              <a:rPr lang="en-US" dirty="0">
                <a:latin typeface="Geetanjalibold" pitchFamily="82" charset="0"/>
              </a:rPr>
              <a:t> Environmental Assessment and Education</a:t>
            </a:r>
          </a:p>
          <a:p>
            <a:pPr algn="l"/>
            <a:r>
              <a:rPr lang="en-US" b="1" dirty="0">
                <a:latin typeface="Geetanjalibold" pitchFamily="82" charset="0"/>
              </a:rPr>
              <a:t>Course Level:</a:t>
            </a:r>
            <a:r>
              <a:rPr lang="en-US" dirty="0">
                <a:latin typeface="Geetanjalibold" pitchFamily="82" charset="0"/>
              </a:rPr>
              <a:t> 100-199</a:t>
            </a:r>
          </a:p>
          <a:p>
            <a:pPr algn="l"/>
            <a:r>
              <a:rPr lang="en-IN" b="1" dirty="0"/>
              <a:t>Topic:</a:t>
            </a:r>
            <a:r>
              <a:rPr lang="en-IN" dirty="0"/>
              <a:t> Sustainable Development</a:t>
            </a:r>
          </a:p>
          <a:p>
            <a:pPr algn="r"/>
            <a:r>
              <a:rPr lang="en-IN" dirty="0"/>
              <a:t>Prepared By: Dr. Gitirekha Bhuyan</a:t>
            </a:r>
          </a:p>
          <a:p>
            <a:pPr algn="r"/>
            <a:r>
              <a:rPr lang="en-IN" dirty="0"/>
              <a:t>Assistant Professor, Department of Assamese</a:t>
            </a:r>
          </a:p>
          <a:p>
            <a:pPr algn="r"/>
            <a:r>
              <a:rPr lang="en-IN" dirty="0"/>
              <a:t>Khagarijan College, Nagaon(Assam)</a:t>
            </a:r>
          </a:p>
          <a:p>
            <a:pPr algn="r"/>
            <a:r>
              <a:rPr lang="en-IN" dirty="0"/>
              <a:t>Email:gbhuyan21@gmail.com</a:t>
            </a:r>
          </a:p>
          <a:p>
            <a:pPr algn="l"/>
            <a:endParaRPr lang="en-IN" dirty="0"/>
          </a:p>
        </p:txBody>
      </p:sp>
    </p:spTree>
    <p:extLst>
      <p:ext uri="{BB962C8B-B14F-4D97-AF65-F5344CB8AC3E}">
        <p14:creationId xmlns:p14="http://schemas.microsoft.com/office/powerpoint/2010/main" val="2541846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65AF6-A2DD-113A-6FAE-25DBC293EFC8}"/>
              </a:ext>
            </a:extLst>
          </p:cNvPr>
          <p:cNvSpPr>
            <a:spLocks noGrp="1"/>
          </p:cNvSpPr>
          <p:nvPr>
            <p:ph type="title"/>
          </p:nvPr>
        </p:nvSpPr>
        <p:spPr>
          <a:xfrm>
            <a:off x="838200" y="625151"/>
            <a:ext cx="10515600" cy="4198776"/>
          </a:xfrm>
        </p:spPr>
        <p:txBody>
          <a:bodyPr/>
          <a:lstStyle/>
          <a:p>
            <a:pPr algn="ctr"/>
            <a:br>
              <a:rPr lang="en-US" dirty="0"/>
            </a:br>
            <a:br>
              <a:rPr lang="en-US" dirty="0"/>
            </a:br>
            <a:r>
              <a:rPr lang="en-US" b="1" dirty="0"/>
              <a:t>THANK YOU</a:t>
            </a:r>
            <a:endParaRPr lang="en-IN" b="1" dirty="0"/>
          </a:p>
        </p:txBody>
      </p:sp>
    </p:spTree>
    <p:extLst>
      <p:ext uri="{BB962C8B-B14F-4D97-AF65-F5344CB8AC3E}">
        <p14:creationId xmlns:p14="http://schemas.microsoft.com/office/powerpoint/2010/main" val="3432402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70D697-BE90-A18F-D51F-5286CD4E4E86}"/>
              </a:ext>
            </a:extLst>
          </p:cNvPr>
          <p:cNvSpPr>
            <a:spLocks noGrp="1"/>
          </p:cNvSpPr>
          <p:nvPr>
            <p:ph type="title"/>
          </p:nvPr>
        </p:nvSpPr>
        <p:spPr/>
        <p:txBody>
          <a:bodyPr>
            <a:normAutofit/>
          </a:bodyPr>
          <a:lstStyle/>
          <a:p>
            <a:pPr algn="ctr"/>
            <a:r>
              <a:rPr lang="en-US" dirty="0"/>
              <a:t>Sustainable Development</a:t>
            </a:r>
            <a:br>
              <a:rPr lang="en-US" dirty="0"/>
            </a:br>
            <a:r>
              <a:rPr lang="en-US" dirty="0"/>
              <a:t>(</a:t>
            </a:r>
            <a:r>
              <a:rPr lang="as-IN" dirty="0"/>
              <a:t>বহনক্ষম উন্নয়ন</a:t>
            </a:r>
            <a:r>
              <a:rPr lang="en-US" dirty="0"/>
              <a:t>)</a:t>
            </a:r>
            <a:endParaRPr lang="en-IN" dirty="0"/>
          </a:p>
        </p:txBody>
      </p:sp>
      <p:sp>
        <p:nvSpPr>
          <p:cNvPr id="3" name="Content Placeholder 2">
            <a:extLst>
              <a:ext uri="{FF2B5EF4-FFF2-40B4-BE49-F238E27FC236}">
                <a16:creationId xmlns:a16="http://schemas.microsoft.com/office/drawing/2014/main" id="{0F18E534-0910-CFB0-F462-A56B61CA72FF}"/>
              </a:ext>
            </a:extLst>
          </p:cNvPr>
          <p:cNvSpPr>
            <a:spLocks noGrp="1"/>
          </p:cNvSpPr>
          <p:nvPr>
            <p:ph idx="1"/>
          </p:nvPr>
        </p:nvSpPr>
        <p:spPr/>
        <p:txBody>
          <a:bodyPr/>
          <a:lstStyle/>
          <a:p>
            <a:pPr marL="0" indent="0">
              <a:buNone/>
            </a:pPr>
            <a:endParaRPr lang="en-US" dirty="0"/>
          </a:p>
          <a:p>
            <a:pPr marL="0" indent="0">
              <a:buNone/>
            </a:pPr>
            <a:r>
              <a:rPr lang="en-US" dirty="0"/>
              <a:t>   The term </a:t>
            </a:r>
            <a:r>
              <a:rPr lang="en-US" sz="3200" b="1" dirty="0"/>
              <a:t>“Sustainable Development”</a:t>
            </a:r>
            <a:r>
              <a:rPr lang="en-US" dirty="0"/>
              <a:t> first appeared in the World Commission on Environment and Development(WCED)’s report </a:t>
            </a:r>
            <a:r>
              <a:rPr lang="en-US" sz="3600" b="1" dirty="0"/>
              <a:t>“Our Common future”</a:t>
            </a:r>
            <a:r>
              <a:rPr lang="en-US" dirty="0"/>
              <a:t>(also known as the </a:t>
            </a:r>
            <a:r>
              <a:rPr lang="en-US" dirty="0" err="1"/>
              <a:t>Broundland</a:t>
            </a:r>
            <a:r>
              <a:rPr lang="en-US" dirty="0"/>
              <a:t> Report).</a:t>
            </a:r>
            <a:endParaRPr lang="en-IN" dirty="0"/>
          </a:p>
          <a:p>
            <a:endParaRPr lang="en-IN" dirty="0"/>
          </a:p>
        </p:txBody>
      </p:sp>
    </p:spTree>
    <p:extLst>
      <p:ext uri="{BB962C8B-B14F-4D97-AF65-F5344CB8AC3E}">
        <p14:creationId xmlns:p14="http://schemas.microsoft.com/office/powerpoint/2010/main" val="3823698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908ACA-B22F-52A6-3653-634E1F02EDAB}"/>
              </a:ext>
            </a:extLst>
          </p:cNvPr>
          <p:cNvSpPr>
            <a:spLocks noGrp="1"/>
          </p:cNvSpPr>
          <p:nvPr>
            <p:ph type="title"/>
          </p:nvPr>
        </p:nvSpPr>
        <p:spPr/>
        <p:txBody>
          <a:bodyPr/>
          <a:lstStyle/>
          <a:p>
            <a:pPr algn="ctr"/>
            <a:r>
              <a:rPr lang="as-IN" dirty="0"/>
              <a:t>বহনক্ষম উন্নয়ন</a:t>
            </a:r>
            <a:endParaRPr lang="en-IN" dirty="0"/>
          </a:p>
        </p:txBody>
      </p:sp>
      <p:sp>
        <p:nvSpPr>
          <p:cNvPr id="3" name="Content Placeholder 2">
            <a:extLst>
              <a:ext uri="{FF2B5EF4-FFF2-40B4-BE49-F238E27FC236}">
                <a16:creationId xmlns:a16="http://schemas.microsoft.com/office/drawing/2014/main" id="{BFCB5617-13AC-6AF5-3DF0-4DF2DD55A598}"/>
              </a:ext>
            </a:extLst>
          </p:cNvPr>
          <p:cNvSpPr>
            <a:spLocks noGrp="1"/>
          </p:cNvSpPr>
          <p:nvPr>
            <p:ph idx="1"/>
          </p:nvPr>
        </p:nvSpPr>
        <p:spPr/>
        <p:txBody>
          <a:bodyPr/>
          <a:lstStyle/>
          <a:p>
            <a:endParaRPr lang="en-US" dirty="0"/>
          </a:p>
          <a:p>
            <a:endParaRPr lang="en-US" dirty="0"/>
          </a:p>
          <a:p>
            <a:r>
              <a:rPr lang="as-IN" dirty="0"/>
              <a:t>বহনক্ষম উন্নয়ন হ’ল এনে উন্নয়ন যাৰদ্বাৰা ভৱিষ্যত প্ৰজন্মৰ কোনো ক্ষতি নকৰাকৈ বৰ্তমানৰ প্ৰয়োজনীয়তাখিনি পূৰণ কৰা হয়৷</a:t>
            </a:r>
            <a:endParaRPr lang="en-US" dirty="0"/>
          </a:p>
          <a:p>
            <a:r>
              <a:rPr lang="as-IN" dirty="0"/>
              <a:t>ভৱিষ্যত প্ৰজন্ময়ো যাতে তেওঁলোকৰ প্ৰয়োজনীয় সম্পদখিনি বিশুদ্ধ পানী, বায়ু আৰু মাটি আদিৰ প্ৰকৃতিৰ পৰা আহৰণ কৰিব পাৰে৷</a:t>
            </a:r>
            <a:endParaRPr lang="en-US" dirty="0"/>
          </a:p>
          <a:p>
            <a:r>
              <a:rPr lang="as-IN" dirty="0"/>
              <a:t>এই উন্নয়নৰ দ্বাৰা প্ৰকৃতিৰ কোনো অনিষ্ট নহয়৷</a:t>
            </a:r>
            <a:endParaRPr lang="en-IN" dirty="0"/>
          </a:p>
        </p:txBody>
      </p:sp>
    </p:spTree>
    <p:extLst>
      <p:ext uri="{BB962C8B-B14F-4D97-AF65-F5344CB8AC3E}">
        <p14:creationId xmlns:p14="http://schemas.microsoft.com/office/powerpoint/2010/main" val="2364947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4834F-218D-D37D-2711-1129F87F7384}"/>
              </a:ext>
            </a:extLst>
          </p:cNvPr>
          <p:cNvSpPr>
            <a:spLocks noGrp="1"/>
          </p:cNvSpPr>
          <p:nvPr>
            <p:ph type="title"/>
          </p:nvPr>
        </p:nvSpPr>
        <p:spPr/>
        <p:txBody>
          <a:bodyPr/>
          <a:lstStyle/>
          <a:p>
            <a:pPr algn="ctr"/>
            <a:r>
              <a:rPr lang="en-US" b="1" dirty="0"/>
              <a:t>Principles of Sustainable Development</a:t>
            </a:r>
            <a:endParaRPr lang="en-IN" b="1" dirty="0"/>
          </a:p>
        </p:txBody>
      </p:sp>
      <p:sp>
        <p:nvSpPr>
          <p:cNvPr id="3" name="Content Placeholder 2">
            <a:extLst>
              <a:ext uri="{FF2B5EF4-FFF2-40B4-BE49-F238E27FC236}">
                <a16:creationId xmlns:a16="http://schemas.microsoft.com/office/drawing/2014/main" id="{6997FCF7-72D7-1AC1-DE1E-B4A9B7821818}"/>
              </a:ext>
            </a:extLst>
          </p:cNvPr>
          <p:cNvSpPr>
            <a:spLocks noGrp="1"/>
          </p:cNvSpPr>
          <p:nvPr>
            <p:ph idx="1"/>
          </p:nvPr>
        </p:nvSpPr>
        <p:spPr/>
        <p:txBody>
          <a:bodyPr/>
          <a:lstStyle/>
          <a:p>
            <a:pPr marL="0" indent="0">
              <a:buNone/>
            </a:pPr>
            <a:r>
              <a:rPr lang="en-US" dirty="0"/>
              <a:t>  </a:t>
            </a:r>
          </a:p>
          <a:p>
            <a:pPr marL="0" indent="0">
              <a:buNone/>
            </a:pPr>
            <a:r>
              <a:rPr lang="en-US" dirty="0"/>
              <a:t>The starting point of the concept of the principles of sustainable Development can be traced back to the </a:t>
            </a:r>
            <a:r>
              <a:rPr lang="en-US" b="1" dirty="0"/>
              <a:t>1972 Declaration of the United Nations  Conference on the Human Environment</a:t>
            </a:r>
            <a:r>
              <a:rPr lang="en-US" dirty="0"/>
              <a:t> in Stockholm. The Stockholm Conference defined the relationship of the man and its environment.</a:t>
            </a:r>
            <a:endParaRPr lang="en-IN" dirty="0"/>
          </a:p>
        </p:txBody>
      </p:sp>
    </p:spTree>
    <p:extLst>
      <p:ext uri="{BB962C8B-B14F-4D97-AF65-F5344CB8AC3E}">
        <p14:creationId xmlns:p14="http://schemas.microsoft.com/office/powerpoint/2010/main" val="801896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EBFAF-D941-3BBC-0626-310DB542DEF1}"/>
              </a:ext>
            </a:extLst>
          </p:cNvPr>
          <p:cNvSpPr>
            <a:spLocks noGrp="1"/>
          </p:cNvSpPr>
          <p:nvPr>
            <p:ph type="title"/>
          </p:nvPr>
        </p:nvSpPr>
        <p:spPr/>
        <p:txBody>
          <a:bodyPr/>
          <a:lstStyle/>
          <a:p>
            <a:pPr algn="ctr"/>
            <a:r>
              <a:rPr lang="en-US" b="1" dirty="0"/>
              <a:t>Different Principles</a:t>
            </a:r>
            <a:endParaRPr lang="en-IN" b="1" dirty="0"/>
          </a:p>
        </p:txBody>
      </p:sp>
      <p:sp>
        <p:nvSpPr>
          <p:cNvPr id="3" name="Content Placeholder 2">
            <a:extLst>
              <a:ext uri="{FF2B5EF4-FFF2-40B4-BE49-F238E27FC236}">
                <a16:creationId xmlns:a16="http://schemas.microsoft.com/office/drawing/2014/main" id="{780D9773-D7F1-9F30-753D-346B772624E1}"/>
              </a:ext>
            </a:extLst>
          </p:cNvPr>
          <p:cNvSpPr>
            <a:spLocks noGrp="1"/>
          </p:cNvSpPr>
          <p:nvPr>
            <p:ph idx="1"/>
          </p:nvPr>
        </p:nvSpPr>
        <p:spPr/>
        <p:txBody>
          <a:bodyPr/>
          <a:lstStyle/>
          <a:p>
            <a:pPr marL="0" indent="0">
              <a:buNone/>
            </a:pPr>
            <a:r>
              <a:rPr lang="en-US" dirty="0"/>
              <a:t>The </a:t>
            </a:r>
            <a:r>
              <a:rPr lang="en-US" b="1" dirty="0"/>
              <a:t>1992 Rio Declaration</a:t>
            </a:r>
            <a:r>
              <a:rPr lang="en-US" dirty="0"/>
              <a:t> contains a set of 27 principles to act as guide to the Programme of action. The main Principles which relate to social, environmental, economic and political sustainability. The Principles are-</a:t>
            </a:r>
          </a:p>
          <a:p>
            <a:pPr>
              <a:buFont typeface="Wingdings" panose="05000000000000000000" pitchFamily="2" charset="2"/>
              <a:buChar char="Ø"/>
            </a:pPr>
            <a:r>
              <a:rPr lang="en-IN" b="1" dirty="0"/>
              <a:t>Social Principle</a:t>
            </a:r>
          </a:p>
          <a:p>
            <a:pPr>
              <a:buFont typeface="Wingdings" panose="05000000000000000000" pitchFamily="2" charset="2"/>
              <a:buChar char="Ø"/>
            </a:pPr>
            <a:r>
              <a:rPr lang="en-IN" b="1" dirty="0"/>
              <a:t>Environmental Principle </a:t>
            </a:r>
          </a:p>
          <a:p>
            <a:pPr>
              <a:buFont typeface="Wingdings" panose="05000000000000000000" pitchFamily="2" charset="2"/>
              <a:buChar char="Ø"/>
            </a:pPr>
            <a:r>
              <a:rPr lang="en-IN" b="1" dirty="0"/>
              <a:t>Economic Principles</a:t>
            </a:r>
          </a:p>
          <a:p>
            <a:pPr>
              <a:buFont typeface="Wingdings" panose="05000000000000000000" pitchFamily="2" charset="2"/>
              <a:buChar char="Ø"/>
            </a:pPr>
            <a:r>
              <a:rPr lang="en-IN" b="1" dirty="0"/>
              <a:t>Political Principles</a:t>
            </a:r>
            <a:endParaRPr lang="en-US" b="1" dirty="0"/>
          </a:p>
        </p:txBody>
      </p:sp>
    </p:spTree>
    <p:extLst>
      <p:ext uri="{BB962C8B-B14F-4D97-AF65-F5344CB8AC3E}">
        <p14:creationId xmlns:p14="http://schemas.microsoft.com/office/powerpoint/2010/main" val="34026494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89BEA-422A-137A-DD44-8B788CA39D32}"/>
              </a:ext>
            </a:extLst>
          </p:cNvPr>
          <p:cNvSpPr>
            <a:spLocks noGrp="1"/>
          </p:cNvSpPr>
          <p:nvPr>
            <p:ph type="title"/>
          </p:nvPr>
        </p:nvSpPr>
        <p:spPr/>
        <p:txBody>
          <a:bodyPr/>
          <a:lstStyle/>
          <a:p>
            <a:pPr algn="ctr"/>
            <a:r>
              <a:rPr lang="as-IN" dirty="0"/>
              <a:t>বহনক্ষম উন্নয়নৰ প্ৰথম পদক্ষেপ</a:t>
            </a:r>
            <a:endParaRPr lang="en-IN" dirty="0"/>
          </a:p>
        </p:txBody>
      </p:sp>
      <p:sp>
        <p:nvSpPr>
          <p:cNvPr id="3" name="Content Placeholder 2">
            <a:extLst>
              <a:ext uri="{FF2B5EF4-FFF2-40B4-BE49-F238E27FC236}">
                <a16:creationId xmlns:a16="http://schemas.microsoft.com/office/drawing/2014/main" id="{A1162520-BFE2-4621-3F2A-ED59F108155D}"/>
              </a:ext>
            </a:extLst>
          </p:cNvPr>
          <p:cNvSpPr>
            <a:spLocks noGrp="1"/>
          </p:cNvSpPr>
          <p:nvPr>
            <p:ph idx="1"/>
          </p:nvPr>
        </p:nvSpPr>
        <p:spPr/>
        <p:txBody>
          <a:bodyPr/>
          <a:lstStyle/>
          <a:p>
            <a:pPr marL="0" indent="0">
              <a:buNone/>
            </a:pPr>
            <a:r>
              <a:rPr lang="en-US" dirty="0"/>
              <a:t>    </a:t>
            </a:r>
            <a:r>
              <a:rPr lang="as-IN" dirty="0"/>
              <a:t>১৯৯২৬নত ব্ৰাজিলৰ ৰিঅ’ ডি জেনেৰিঅ’ত বহা ৰাষ্ট˜সংঘৰ ‘পৰিৱেশ আৰু বিকাশ’ নামৰ বৈঠকখনত পৃথিৱীৰ ১০০ খন দেশৰ প্ৰতিনিধিৰ উপস্থিতিত  বহনক্ষম উন্নয়নৰ বিষয়ে বিশদভাৱে আলোচনা কৰা হয়৷ বহনক্ষম উন্নয়নৰ  প্ৰথমখন বিশ্ব সন্মিলন চমুকৈ </a:t>
            </a:r>
            <a:r>
              <a:rPr lang="en-IN" dirty="0"/>
              <a:t>WSSD(World Summit on Sustainable Development) </a:t>
            </a:r>
            <a:r>
              <a:rPr lang="as-IN" dirty="0"/>
              <a:t>জোহান্সবাৰ্গত  পৃথিৱীৰ প্ৰায়বোৰ দেশৰ প্ৰতিনিধিৰ উপস্থিতিত ২০০২ চনৰ আগষ্ট মাহৰ চাবিশ তাৰিখৰ পৰা ন ছেপ্তেম্বৰলৈ অনুষ্ঠিত হয়৷</a:t>
            </a:r>
          </a:p>
          <a:p>
            <a:endParaRPr lang="en-IN" dirty="0"/>
          </a:p>
        </p:txBody>
      </p:sp>
    </p:spTree>
    <p:extLst>
      <p:ext uri="{BB962C8B-B14F-4D97-AF65-F5344CB8AC3E}">
        <p14:creationId xmlns:p14="http://schemas.microsoft.com/office/powerpoint/2010/main" val="3327416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576F4-4FAF-60B4-062D-B2654BCB97A3}"/>
              </a:ext>
            </a:extLst>
          </p:cNvPr>
          <p:cNvSpPr>
            <a:spLocks noGrp="1"/>
          </p:cNvSpPr>
          <p:nvPr>
            <p:ph type="title"/>
          </p:nvPr>
        </p:nvSpPr>
        <p:spPr/>
        <p:txBody>
          <a:bodyPr>
            <a:normAutofit/>
          </a:bodyPr>
          <a:lstStyle/>
          <a:p>
            <a:r>
              <a:rPr lang="as-IN" dirty="0"/>
              <a:t>পৰিৱেশ সংৰক্ষণত বহনক্ষম উন্নয়নৰ পদক্ষেপ</a:t>
            </a:r>
            <a:endParaRPr lang="en-IN" dirty="0"/>
          </a:p>
        </p:txBody>
      </p:sp>
      <p:sp>
        <p:nvSpPr>
          <p:cNvPr id="3" name="Content Placeholder 2">
            <a:extLst>
              <a:ext uri="{FF2B5EF4-FFF2-40B4-BE49-F238E27FC236}">
                <a16:creationId xmlns:a16="http://schemas.microsoft.com/office/drawing/2014/main" id="{BE2845CB-1644-EB52-7B8B-CE2AF322EE2E}"/>
              </a:ext>
            </a:extLst>
          </p:cNvPr>
          <p:cNvSpPr>
            <a:spLocks noGrp="1"/>
          </p:cNvSpPr>
          <p:nvPr>
            <p:ph idx="1"/>
          </p:nvPr>
        </p:nvSpPr>
        <p:spPr>
          <a:xfrm>
            <a:off x="838200" y="1380932"/>
            <a:ext cx="10515600" cy="5197150"/>
          </a:xfrm>
        </p:spPr>
        <p:txBody>
          <a:bodyPr>
            <a:normAutofit/>
          </a:bodyPr>
          <a:lstStyle/>
          <a:p>
            <a:pPr>
              <a:buFont typeface="Wingdings" panose="05000000000000000000" pitchFamily="2" charset="2"/>
              <a:buChar char="Ø"/>
            </a:pPr>
            <a:r>
              <a:rPr lang="as-IN" dirty="0"/>
              <a:t> জনসংখ্যা নিয়ন্ত্ৰণ</a:t>
            </a:r>
          </a:p>
          <a:p>
            <a:pPr>
              <a:buFont typeface="Wingdings" panose="05000000000000000000" pitchFamily="2" charset="2"/>
              <a:buChar char="Ø"/>
            </a:pPr>
            <a:r>
              <a:rPr lang="as-IN" dirty="0"/>
              <a:t> উদ্যোগীকৰণ আৰু সম্পদৰ ব্যৱহাৰ</a:t>
            </a:r>
          </a:p>
          <a:p>
            <a:pPr>
              <a:buFont typeface="Wingdings" panose="05000000000000000000" pitchFamily="2" charset="2"/>
              <a:buChar char="Ø"/>
            </a:pPr>
            <a:r>
              <a:rPr lang="en-US" dirty="0"/>
              <a:t>   </a:t>
            </a:r>
            <a:r>
              <a:rPr lang="as-IN" dirty="0"/>
              <a:t>নগৰমুখী প্ৰব্ৰজন ৰোধ</a:t>
            </a:r>
          </a:p>
          <a:p>
            <a:pPr>
              <a:buFont typeface="Wingdings" panose="05000000000000000000" pitchFamily="2" charset="2"/>
              <a:buChar char="Ø"/>
            </a:pPr>
            <a:r>
              <a:rPr lang="as-IN" dirty="0"/>
              <a:t>ভূমণ্ডৰ উষ্ণতা বৃদ্ধি ৰোধ</a:t>
            </a:r>
          </a:p>
          <a:p>
            <a:pPr>
              <a:buFont typeface="Wingdings" panose="05000000000000000000" pitchFamily="2" charset="2"/>
              <a:buChar char="Ø"/>
            </a:pPr>
            <a:r>
              <a:rPr lang="en-US" dirty="0"/>
              <a:t> </a:t>
            </a:r>
            <a:r>
              <a:rPr lang="as-IN" dirty="0"/>
              <a:t>কৃষি পদ্ধতিৰ আধুনিকীকৰণত গুৰুত্ব</a:t>
            </a:r>
          </a:p>
          <a:p>
            <a:pPr>
              <a:buFont typeface="Wingdings" panose="05000000000000000000" pitchFamily="2" charset="2"/>
              <a:buChar char="Ø"/>
            </a:pPr>
            <a:r>
              <a:rPr lang="as-IN" dirty="0"/>
              <a:t>সুসংহত উন্নয়ন প্ৰকল্প স্থাপন</a:t>
            </a:r>
          </a:p>
          <a:p>
            <a:pPr>
              <a:buFont typeface="Wingdings" panose="05000000000000000000" pitchFamily="2" charset="2"/>
              <a:buChar char="Ø"/>
            </a:pPr>
            <a:r>
              <a:rPr lang="as-IN" dirty="0"/>
              <a:t>কাৰিকৰী জীৱ বিজ্ঞানৰ সফল প্ৰয়োগ</a:t>
            </a:r>
          </a:p>
          <a:p>
            <a:pPr>
              <a:buFont typeface="Wingdings" panose="05000000000000000000" pitchFamily="2" charset="2"/>
              <a:buChar char="Ø"/>
            </a:pPr>
            <a:r>
              <a:rPr lang="as-IN" dirty="0"/>
              <a:t> বিকল্প শক্তিৰ ব্যৱহাৰ </a:t>
            </a:r>
          </a:p>
          <a:p>
            <a:pPr>
              <a:buFont typeface="Wingdings" panose="05000000000000000000" pitchFamily="2" charset="2"/>
              <a:buChar char="Ø"/>
            </a:pPr>
            <a:r>
              <a:rPr lang="en-US" dirty="0"/>
              <a:t> </a:t>
            </a:r>
            <a:r>
              <a:rPr lang="as-IN" dirty="0"/>
              <a:t>প্ৰাকৃতিক সম্পদৰ সংৰক্ষণ</a:t>
            </a:r>
          </a:p>
          <a:p>
            <a:pPr>
              <a:buFont typeface="Wingdings" panose="05000000000000000000" pitchFamily="2" charset="2"/>
              <a:buChar char="Ø"/>
            </a:pPr>
            <a:r>
              <a:rPr lang="as-IN" dirty="0"/>
              <a:t>গোটা আৱৰ্জনাৰ ব্যৱস্থাপনা</a:t>
            </a:r>
          </a:p>
          <a:p>
            <a:pPr>
              <a:buFont typeface="Wingdings" panose="05000000000000000000" pitchFamily="2" charset="2"/>
              <a:buChar char="Ø"/>
            </a:pPr>
            <a:r>
              <a:rPr lang="as-IN" dirty="0"/>
              <a:t>নৈতিকতা আৰু সচেতনতা</a:t>
            </a:r>
          </a:p>
          <a:p>
            <a:pPr>
              <a:buFont typeface="Wingdings" panose="05000000000000000000" pitchFamily="2" charset="2"/>
              <a:buChar char="Ø"/>
            </a:pPr>
            <a:r>
              <a:rPr lang="as-IN" dirty="0"/>
              <a:t>কুসংস্কাৰ আৰু অন্ধবিশ্বাস আঁতৰ কৰা</a:t>
            </a:r>
          </a:p>
          <a:p>
            <a:endParaRPr lang="en-IN" dirty="0"/>
          </a:p>
        </p:txBody>
      </p:sp>
    </p:spTree>
    <p:extLst>
      <p:ext uri="{BB962C8B-B14F-4D97-AF65-F5344CB8AC3E}">
        <p14:creationId xmlns:p14="http://schemas.microsoft.com/office/powerpoint/2010/main" val="39415727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EEE9C-F3E8-219C-6496-8B360C8E9F9D}"/>
              </a:ext>
            </a:extLst>
          </p:cNvPr>
          <p:cNvSpPr>
            <a:spLocks noGrp="1"/>
          </p:cNvSpPr>
          <p:nvPr>
            <p:ph type="title"/>
          </p:nvPr>
        </p:nvSpPr>
        <p:spPr/>
        <p:txBody>
          <a:bodyPr/>
          <a:lstStyle/>
          <a:p>
            <a:pPr algn="ctr"/>
            <a:r>
              <a:rPr lang="en-US" b="1" dirty="0"/>
              <a:t>Sustainable Development Goals</a:t>
            </a:r>
            <a:endParaRPr lang="en-IN" b="1" dirty="0"/>
          </a:p>
        </p:txBody>
      </p:sp>
      <p:sp>
        <p:nvSpPr>
          <p:cNvPr id="3" name="Content Placeholder 2">
            <a:extLst>
              <a:ext uri="{FF2B5EF4-FFF2-40B4-BE49-F238E27FC236}">
                <a16:creationId xmlns:a16="http://schemas.microsoft.com/office/drawing/2014/main" id="{72140A1C-53B9-255C-E5FF-71BB8C972EC8}"/>
              </a:ext>
            </a:extLst>
          </p:cNvPr>
          <p:cNvSpPr>
            <a:spLocks noGrp="1"/>
          </p:cNvSpPr>
          <p:nvPr>
            <p:ph idx="1"/>
          </p:nvPr>
        </p:nvSpPr>
        <p:spPr/>
        <p:txBody>
          <a:bodyPr/>
          <a:lstStyle/>
          <a:p>
            <a:pPr marL="0" indent="0">
              <a:buNone/>
            </a:pPr>
            <a:r>
              <a:rPr lang="en-US" dirty="0"/>
              <a:t> The Sustainable Development Goals(SDGs), also known as the Global Goals.  The Sustainable Development Goals are no </a:t>
            </a:r>
            <a:r>
              <a:rPr lang="en-US" dirty="0" err="1"/>
              <a:t>proverty</a:t>
            </a:r>
            <a:r>
              <a:rPr lang="en-US" dirty="0"/>
              <a:t>, Zero hunger, good health and well-being, quality education, gender equality, clean water and sanitation, affordable and clean energy, decent work and economic growth, industry, innovation, and infrastructure, reducing inequality, sustainable cities and communities, responsible consumption and production, climate action, life below water, life on land, peace, justice, and strong institutions, partnerships for the goals.</a:t>
            </a:r>
            <a:endParaRPr lang="en-IN" dirty="0"/>
          </a:p>
        </p:txBody>
      </p:sp>
    </p:spTree>
    <p:extLst>
      <p:ext uri="{BB962C8B-B14F-4D97-AF65-F5344CB8AC3E}">
        <p14:creationId xmlns:p14="http://schemas.microsoft.com/office/powerpoint/2010/main" val="445470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764D5-F237-B7BB-46B0-B2B3604E5198}"/>
              </a:ext>
            </a:extLst>
          </p:cNvPr>
          <p:cNvSpPr>
            <a:spLocks noGrp="1"/>
          </p:cNvSpPr>
          <p:nvPr>
            <p:ph type="title"/>
          </p:nvPr>
        </p:nvSpPr>
        <p:spPr/>
        <p:txBody>
          <a:bodyPr>
            <a:normAutofit/>
          </a:bodyPr>
          <a:lstStyle/>
          <a:p>
            <a:pPr algn="ctr"/>
            <a:r>
              <a:rPr lang="as-IN" dirty="0"/>
              <a:t>সামৰণি</a:t>
            </a:r>
            <a:br>
              <a:rPr lang="as-IN" dirty="0"/>
            </a:br>
            <a:endParaRPr lang="en-IN" dirty="0"/>
          </a:p>
        </p:txBody>
      </p:sp>
      <p:sp>
        <p:nvSpPr>
          <p:cNvPr id="3" name="Content Placeholder 2">
            <a:extLst>
              <a:ext uri="{FF2B5EF4-FFF2-40B4-BE49-F238E27FC236}">
                <a16:creationId xmlns:a16="http://schemas.microsoft.com/office/drawing/2014/main" id="{C12FAB90-0868-BADB-FF35-70EFD22A8484}"/>
              </a:ext>
            </a:extLst>
          </p:cNvPr>
          <p:cNvSpPr>
            <a:spLocks noGrp="1"/>
          </p:cNvSpPr>
          <p:nvPr>
            <p:ph idx="1"/>
          </p:nvPr>
        </p:nvSpPr>
        <p:spPr/>
        <p:txBody>
          <a:bodyPr>
            <a:normAutofit/>
          </a:bodyPr>
          <a:lstStyle/>
          <a:p>
            <a:pPr marL="0" indent="0">
              <a:buNone/>
            </a:pPr>
            <a:r>
              <a:rPr lang="as-IN" dirty="0"/>
              <a:t>বৰ্তমান সময়ত চৰকাৰ, বহু স্বেচ্ছাসেৱী সংগঠন আদিয়ে  বহনক্ষম উন্নয়নৰ ক্ষেত্ৰত যিথেষ্ট গুৰুত্ব প্ৰদান কৰিছে৷ ভৱিষ্যত প্ৰজন্মৰ বাবে এখন সুন্দৰ পৃথিৱী এৰি যাবলৈ বিশ্বৰ সকলো ৰাষ্ট˜ই যত্ন কৰিছে৷ প্ৰচাৰ আৰু প্ৰসাৰৰ ক্ষেত্ৰত ইণ্টাৰনেট, দূৰদৰ্শন, অনাতাঁৰ যন্ত্ৰ, বাতৰি কাকত, আলোচনী আদিয়ে বিশেষ ভূমিকা গ্ৰহণ কৰিছে৷ পৰিৱেশ সুৰক্ষাৰ বাবে বহুতো চুক্তি আৰু আইন স্বাক্ষৰিত হৈছে৷ মানুহে কেৱল নিজৰ স্বাৰ্থ পূৰণৰ বাবে উন্নতিৰ জখলাত আগবাঢ়ি গৈ থাকিলে পৰিৱেশৰ বিপৰ্যয়ৰ মাত্ৰা বৃদ্ধি পোৱাটো স্বাভাৱিক৷ গতিকে এইক্ষেত্ৰত প্ৰত্যেকজন ব্যক্তি সচেতন হোৱা উচিত৷ আমি প্ৰকৃতিক এনেদৰে ব্যৱহাৰ কৰা উচিত, যাতে প্ৰকৃতিৰ কোনো অনিষ্ট নহয়৷ ইয়াৰ অন্যথাই জীয়াই থকাৰ পৰিৱেশ নাইকিয়া হৈ সমগ্ৰ জীৱকূল ধবংস হোৱা নিশ্চিত৷</a:t>
            </a:r>
          </a:p>
          <a:p>
            <a:endParaRPr lang="en-IN" dirty="0"/>
          </a:p>
        </p:txBody>
      </p:sp>
    </p:spTree>
    <p:extLst>
      <p:ext uri="{BB962C8B-B14F-4D97-AF65-F5344CB8AC3E}">
        <p14:creationId xmlns:p14="http://schemas.microsoft.com/office/powerpoint/2010/main" val="58668177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158</TotalTime>
  <Words>566</Words>
  <Application>Microsoft Office PowerPoint</Application>
  <PresentationFormat>Widescreen</PresentationFormat>
  <Paragraphs>46</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Geetanjalibold</vt:lpstr>
      <vt:lpstr>Trebuchet MS</vt:lpstr>
      <vt:lpstr>Wingdings</vt:lpstr>
      <vt:lpstr>Wingdings 3</vt:lpstr>
      <vt:lpstr>Facet</vt:lpstr>
      <vt:lpstr>BA 2nd SEMETER(FYUGP) Value Added Course</vt:lpstr>
      <vt:lpstr>Sustainable Development (বহনক্ষম উন্নয়ন)</vt:lpstr>
      <vt:lpstr>বহনক্ষম উন্নয়ন</vt:lpstr>
      <vt:lpstr>Principles of Sustainable Development</vt:lpstr>
      <vt:lpstr>Different Principles</vt:lpstr>
      <vt:lpstr>বহনক্ষম উন্নয়নৰ প্ৰথম পদক্ষেপ</vt:lpstr>
      <vt:lpstr>পৰিৱেশ সংৰক্ষণত বহনক্ষম উন্নয়নৰ পদক্ষেপ</vt:lpstr>
      <vt:lpstr>Sustainable Development Goals</vt:lpstr>
      <vt:lpstr>সামৰণি </vt:lpstr>
      <vt:lpstr>  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Sustainable Development</dc:title>
  <dc:creator>Gitirekha Bhuyan</dc:creator>
  <cp:lastModifiedBy>Gitirekha Bhuyan</cp:lastModifiedBy>
  <cp:revision>32</cp:revision>
  <dcterms:created xsi:type="dcterms:W3CDTF">2024-03-13T08:06:32Z</dcterms:created>
  <dcterms:modified xsi:type="dcterms:W3CDTF">2026-05-18T05:14:28Z</dcterms:modified>
</cp:coreProperties>
</file>